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74"/>
  </p:notesMasterIdLst>
  <p:handoutMasterIdLst>
    <p:handoutMasterId r:id="rId75"/>
  </p:handoutMasterIdLst>
  <p:sldIdLst>
    <p:sldId id="346" r:id="rId2"/>
    <p:sldId id="256" r:id="rId3"/>
    <p:sldId id="267" r:id="rId4"/>
    <p:sldId id="269" r:id="rId5"/>
    <p:sldId id="257" r:id="rId6"/>
    <p:sldId id="338" r:id="rId7"/>
    <p:sldId id="336" r:id="rId8"/>
    <p:sldId id="337" r:id="rId9"/>
    <p:sldId id="327" r:id="rId10"/>
    <p:sldId id="347" r:id="rId11"/>
    <p:sldId id="268" r:id="rId12"/>
    <p:sldId id="277" r:id="rId13"/>
    <p:sldId id="270" r:id="rId14"/>
    <p:sldId id="258" r:id="rId15"/>
    <p:sldId id="340" r:id="rId16"/>
    <p:sldId id="260" r:id="rId17"/>
    <p:sldId id="339" r:id="rId18"/>
    <p:sldId id="259" r:id="rId19"/>
    <p:sldId id="341" r:id="rId20"/>
    <p:sldId id="262" r:id="rId21"/>
    <p:sldId id="274" r:id="rId22"/>
    <p:sldId id="275" r:id="rId23"/>
    <p:sldId id="348" r:id="rId24"/>
    <p:sldId id="263" r:id="rId25"/>
    <p:sldId id="286" r:id="rId26"/>
    <p:sldId id="265" r:id="rId27"/>
    <p:sldId id="278" r:id="rId28"/>
    <p:sldId id="343" r:id="rId29"/>
    <p:sldId id="342" r:id="rId30"/>
    <p:sldId id="344" r:id="rId31"/>
    <p:sldId id="345" r:id="rId32"/>
    <p:sldId id="282" r:id="rId33"/>
    <p:sldId id="283" r:id="rId34"/>
    <p:sldId id="315" r:id="rId35"/>
    <p:sldId id="287" r:id="rId36"/>
    <p:sldId id="296" r:id="rId37"/>
    <p:sldId id="295" r:id="rId38"/>
    <p:sldId id="321" r:id="rId39"/>
    <p:sldId id="284" r:id="rId40"/>
    <p:sldId id="285" r:id="rId41"/>
    <p:sldId id="291" r:id="rId42"/>
    <p:sldId id="288" r:id="rId43"/>
    <p:sldId id="305" r:id="rId44"/>
    <p:sldId id="294" r:id="rId45"/>
    <p:sldId id="298" r:id="rId46"/>
    <p:sldId id="290" r:id="rId47"/>
    <p:sldId id="289" r:id="rId48"/>
    <p:sldId id="292" r:id="rId49"/>
    <p:sldId id="293" r:id="rId50"/>
    <p:sldId id="313" r:id="rId51"/>
    <p:sldId id="316" r:id="rId52"/>
    <p:sldId id="318" r:id="rId53"/>
    <p:sldId id="326" r:id="rId54"/>
    <p:sldId id="323" r:id="rId55"/>
    <p:sldId id="312" r:id="rId56"/>
    <p:sldId id="306" r:id="rId57"/>
    <p:sldId id="300" r:id="rId58"/>
    <p:sldId id="317" r:id="rId59"/>
    <p:sldId id="331" r:id="rId60"/>
    <p:sldId id="332" r:id="rId61"/>
    <p:sldId id="333" r:id="rId62"/>
    <p:sldId id="334" r:id="rId63"/>
    <p:sldId id="335" r:id="rId64"/>
    <p:sldId id="314" r:id="rId65"/>
    <p:sldId id="299" r:id="rId66"/>
    <p:sldId id="307" r:id="rId67"/>
    <p:sldId id="308" r:id="rId68"/>
    <p:sldId id="309" r:id="rId69"/>
    <p:sldId id="310" r:id="rId70"/>
    <p:sldId id="325" r:id="rId71"/>
    <p:sldId id="324" r:id="rId72"/>
    <p:sldId id="311" r:id="rId73"/>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rgbClr val="D30A05"/>
        </a:solidFill>
        <a:latin typeface="Comic Sans MS" pitchFamily="36" charset="0"/>
        <a:ea typeface="ＭＳ Ｐゴシック" pitchFamily="36" charset="-128"/>
        <a:cs typeface="+mn-cs"/>
      </a:defRPr>
    </a:lvl1pPr>
    <a:lvl2pPr marL="457200" algn="l" rtl="0" eaLnBrk="0" fontAlgn="base" hangingPunct="0">
      <a:spcBef>
        <a:spcPct val="0"/>
      </a:spcBef>
      <a:spcAft>
        <a:spcPct val="0"/>
      </a:spcAft>
      <a:defRPr sz="2400" b="1" kern="1200">
        <a:solidFill>
          <a:srgbClr val="D30A05"/>
        </a:solidFill>
        <a:latin typeface="Comic Sans MS" pitchFamily="36" charset="0"/>
        <a:ea typeface="ＭＳ Ｐゴシック" pitchFamily="36" charset="-128"/>
        <a:cs typeface="+mn-cs"/>
      </a:defRPr>
    </a:lvl2pPr>
    <a:lvl3pPr marL="914400" algn="l" rtl="0" eaLnBrk="0" fontAlgn="base" hangingPunct="0">
      <a:spcBef>
        <a:spcPct val="0"/>
      </a:spcBef>
      <a:spcAft>
        <a:spcPct val="0"/>
      </a:spcAft>
      <a:defRPr sz="2400" b="1" kern="1200">
        <a:solidFill>
          <a:srgbClr val="D30A05"/>
        </a:solidFill>
        <a:latin typeface="Comic Sans MS" pitchFamily="36" charset="0"/>
        <a:ea typeface="ＭＳ Ｐゴシック" pitchFamily="36" charset="-128"/>
        <a:cs typeface="+mn-cs"/>
      </a:defRPr>
    </a:lvl3pPr>
    <a:lvl4pPr marL="1371600" algn="l" rtl="0" eaLnBrk="0" fontAlgn="base" hangingPunct="0">
      <a:spcBef>
        <a:spcPct val="0"/>
      </a:spcBef>
      <a:spcAft>
        <a:spcPct val="0"/>
      </a:spcAft>
      <a:defRPr sz="2400" b="1" kern="1200">
        <a:solidFill>
          <a:srgbClr val="D30A05"/>
        </a:solidFill>
        <a:latin typeface="Comic Sans MS" pitchFamily="36" charset="0"/>
        <a:ea typeface="ＭＳ Ｐゴシック" pitchFamily="36" charset="-128"/>
        <a:cs typeface="+mn-cs"/>
      </a:defRPr>
    </a:lvl4pPr>
    <a:lvl5pPr marL="1828800" algn="l" rtl="0" eaLnBrk="0" fontAlgn="base" hangingPunct="0">
      <a:spcBef>
        <a:spcPct val="0"/>
      </a:spcBef>
      <a:spcAft>
        <a:spcPct val="0"/>
      </a:spcAft>
      <a:defRPr sz="2400" b="1" kern="1200">
        <a:solidFill>
          <a:srgbClr val="D30A05"/>
        </a:solidFill>
        <a:latin typeface="Comic Sans MS" pitchFamily="36" charset="0"/>
        <a:ea typeface="ＭＳ Ｐゴシック" pitchFamily="36" charset="-128"/>
        <a:cs typeface="+mn-cs"/>
      </a:defRPr>
    </a:lvl5pPr>
    <a:lvl6pPr marL="2286000" algn="l" defTabSz="914400" rtl="0" eaLnBrk="1" latinLnBrk="0" hangingPunct="1">
      <a:defRPr sz="2400" b="1" kern="1200">
        <a:solidFill>
          <a:srgbClr val="D30A05"/>
        </a:solidFill>
        <a:latin typeface="Comic Sans MS" pitchFamily="36" charset="0"/>
        <a:ea typeface="ＭＳ Ｐゴシック" pitchFamily="36" charset="-128"/>
        <a:cs typeface="+mn-cs"/>
      </a:defRPr>
    </a:lvl6pPr>
    <a:lvl7pPr marL="2743200" algn="l" defTabSz="914400" rtl="0" eaLnBrk="1" latinLnBrk="0" hangingPunct="1">
      <a:defRPr sz="2400" b="1" kern="1200">
        <a:solidFill>
          <a:srgbClr val="D30A05"/>
        </a:solidFill>
        <a:latin typeface="Comic Sans MS" pitchFamily="36" charset="0"/>
        <a:ea typeface="ＭＳ Ｐゴシック" pitchFamily="36" charset="-128"/>
        <a:cs typeface="+mn-cs"/>
      </a:defRPr>
    </a:lvl7pPr>
    <a:lvl8pPr marL="3200400" algn="l" defTabSz="914400" rtl="0" eaLnBrk="1" latinLnBrk="0" hangingPunct="1">
      <a:defRPr sz="2400" b="1" kern="1200">
        <a:solidFill>
          <a:srgbClr val="D30A05"/>
        </a:solidFill>
        <a:latin typeface="Comic Sans MS" pitchFamily="36" charset="0"/>
        <a:ea typeface="ＭＳ Ｐゴシック" pitchFamily="36" charset="-128"/>
        <a:cs typeface="+mn-cs"/>
      </a:defRPr>
    </a:lvl8pPr>
    <a:lvl9pPr marL="3657600" algn="l" defTabSz="914400" rtl="0" eaLnBrk="1" latinLnBrk="0" hangingPunct="1">
      <a:defRPr sz="2400" b="1" kern="1200">
        <a:solidFill>
          <a:srgbClr val="D30A05"/>
        </a:solidFill>
        <a:latin typeface="Comic Sans MS" pitchFamily="36" charset="0"/>
        <a:ea typeface="ＭＳ Ｐゴシック" pitchFamily="3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000080"/>
    <a:srgbClr val="FC8D8A"/>
    <a:srgbClr val="F02E00"/>
    <a:srgbClr val="3333FF"/>
    <a:srgbClr val="D02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78" y="642"/>
      </p:cViewPr>
      <p:guideLst>
        <p:guide orient="horz" pos="2160"/>
        <p:guide pos="2880"/>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A5B411-687C-49A7-A399-8286BA95333F}" type="datetimeFigureOut">
              <a:rPr lang="en-US" smtClean="0"/>
              <a:pPr/>
              <a:t>5/16/2018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E22A54-69C0-41B6-98E5-FAAF657F8A81}" type="slidenum">
              <a:rPr lang="en-US" smtClean="0"/>
              <a:pPr/>
              <a:t>‹#›</a:t>
            </a:fld>
            <a:endParaRPr lang="en-US"/>
          </a:p>
        </p:txBody>
      </p:sp>
    </p:spTree>
    <p:extLst>
      <p:ext uri="{BB962C8B-B14F-4D97-AF65-F5344CB8AC3E}">
        <p14:creationId xmlns:p14="http://schemas.microsoft.com/office/powerpoint/2010/main" val="2869212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8946F-19FF-40A2-98BD-E2752299155B}" type="datetimeFigureOut">
              <a:rPr lang="en-US" smtClean="0"/>
              <a:t>5/16/2018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B49E6-0B01-4A12-A9C5-822CA6D7DD81}" type="slidenum">
              <a:rPr lang="en-US" smtClean="0"/>
              <a:t>‹#›</a:t>
            </a:fld>
            <a:endParaRPr lang="en-US"/>
          </a:p>
        </p:txBody>
      </p:sp>
    </p:spTree>
    <p:extLst>
      <p:ext uri="{BB962C8B-B14F-4D97-AF65-F5344CB8AC3E}">
        <p14:creationId xmlns:p14="http://schemas.microsoft.com/office/powerpoint/2010/main" val="32317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B49E6-0B01-4A12-A9C5-822CA6D7DD81}" type="slidenum">
              <a:rPr lang="en-US" smtClean="0"/>
              <a:t>2</a:t>
            </a:fld>
            <a:endParaRPr lang="en-US"/>
          </a:p>
        </p:txBody>
      </p:sp>
    </p:spTree>
    <p:extLst>
      <p:ext uri="{BB962C8B-B14F-4D97-AF65-F5344CB8AC3E}">
        <p14:creationId xmlns:p14="http://schemas.microsoft.com/office/powerpoint/2010/main" val="289671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BB02557A-7053-4340-A874-8AB926A8EDA1}" type="datetimeFigureOut">
              <a:rPr lang="en-US" smtClean="0"/>
              <a:t>5/16/2018</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AEF9944-A4F6-4C59-AEBD-678D6480B8EA}"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305038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78579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410331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58055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BB02557A-7053-4340-A874-8AB926A8EDA1}" type="datetimeFigureOut">
              <a:rPr lang="en-US" smtClean="0"/>
              <a:pPr/>
              <a:t>5/16/2018</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FAEF9944-A4F6-4C59-AEBD-678D6480B8EA}"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005517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5314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5/16/2018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99206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5/16/2018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33596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5/16/2018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4460896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B02557A-7053-4340-A874-8AB926A8EDA1}" type="datetimeFigureOut">
              <a:rPr lang="en-US" smtClean="0"/>
              <a:pPr/>
              <a:t>5/16/2018</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AEF9944-A4F6-4C59-AEBD-678D6480B8EA}"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56725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B02557A-7053-4340-A874-8AB926A8EDA1}" type="datetimeFigureOut">
              <a:rPr lang="en-US" smtClean="0"/>
              <a:pPr/>
              <a:t>5/16/2018</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AEF9944-A4F6-4C59-AEBD-678D6480B8EA}"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478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BB02557A-7053-4340-A874-8AB926A8EDA1}" type="datetimeFigureOut">
              <a:rPr lang="en-US" smtClean="0"/>
              <a:pPr/>
              <a:t>5/16/2018</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FAEF9944-A4F6-4C59-AEBD-678D6480B8EA}"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30" descr="US flag-1867"/>
          <p:cNvPicPr>
            <a:picLocks noChangeAspect="1" noChangeArrowheads="1"/>
          </p:cNvPicPr>
          <p:nvPr userDrawn="1"/>
        </p:nvPicPr>
        <p:blipFill>
          <a:blip r:embed="rId13" cstate="print">
            <a:lum bright="88000" contrast="-70000"/>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413643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6912">
          <p15:clr>
            <a:srgbClr val="F26B43"/>
          </p15:clr>
        </p15:guide>
        <p15:guide id="4294967295" pos="936">
          <p15:clr>
            <a:srgbClr val="F26B43"/>
          </p15:clr>
        </p15:guide>
        <p15:guide id="4294967295" pos="864">
          <p15:clr>
            <a:srgbClr val="F26B43"/>
          </p15:clr>
        </p15:guide>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5184">
          <p15:clr>
            <a:srgbClr val="F26B43"/>
          </p15:clr>
        </p15:guide>
        <p15:guide id="4294967295" pos="702">
          <p15:clr>
            <a:srgbClr val="F26B43"/>
          </p15:clr>
        </p15:guide>
        <p15:guide id="4294967295"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history.com/topics/black-history/freedmens-bureau/video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rRf2sYOF8oQ"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GsARLsWnqpY" TargetMode="External"/><Relationship Id="rId2" Type="http://schemas.openxmlformats.org/officeDocument/2006/relationships/hyperlink" Target="https://www.youtube.com/watch?v=pDW3fp4vF3o" TargetMode="External"/><Relationship Id="rId1" Type="http://schemas.openxmlformats.org/officeDocument/2006/relationships/slideLayout" Target="../slideLayouts/slideLayout2.xml"/><Relationship Id="rId4" Type="http://schemas.openxmlformats.org/officeDocument/2006/relationships/hyperlink" Target="http://www.pbs.org/video/slavery-another-name-origins-black-cod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71600"/>
            <a:ext cx="7200900" cy="3581400"/>
          </a:xfrm>
        </p:spPr>
        <p:txBody>
          <a:bodyPr>
            <a:normAutofit fontScale="92500" lnSpcReduction="10000"/>
          </a:bodyPr>
          <a:lstStyle/>
          <a:p>
            <a:pPr marL="0" indent="0" algn="ctr">
              <a:buNone/>
            </a:pPr>
            <a:r>
              <a:rPr lang="en-US" sz="6000" dirty="0" smtClean="0"/>
              <a:t>Should the South be punished</a:t>
            </a:r>
            <a:r>
              <a:rPr lang="en-US" sz="6000" dirty="0" smtClean="0"/>
              <a:t>?</a:t>
            </a:r>
          </a:p>
          <a:p>
            <a:pPr marL="0" indent="0" algn="ctr">
              <a:buNone/>
            </a:pPr>
            <a:endParaRPr lang="en-US" sz="6000" dirty="0"/>
          </a:p>
          <a:p>
            <a:pPr marL="0" indent="0">
              <a:buNone/>
            </a:pPr>
            <a:r>
              <a:rPr lang="en-US" sz="6000" dirty="0" smtClean="0">
                <a:hlinkClick r:id="rId2"/>
              </a:rPr>
              <a:t>Reconstruction</a:t>
            </a:r>
            <a:endParaRPr lang="en-US" sz="6000" dirty="0"/>
          </a:p>
        </p:txBody>
      </p:sp>
    </p:spTree>
    <p:extLst>
      <p:ext uri="{BB962C8B-B14F-4D97-AF65-F5344CB8AC3E}">
        <p14:creationId xmlns:p14="http://schemas.microsoft.com/office/powerpoint/2010/main" val="1531350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1371600" y="1676400"/>
            <a:ext cx="6781800" cy="3063875"/>
          </a:xfrm>
          <a:prstGeom prst="rect">
            <a:avLst/>
          </a:prstGeom>
        </p:spPr>
        <p:txBody>
          <a:bodyPr wrap="none" fromWordArt="1">
            <a:prstTxWarp prst="textPlain">
              <a:avLst>
                <a:gd name="adj" fmla="val 50000"/>
              </a:avLst>
            </a:prstTxWarp>
          </a:bodyPr>
          <a:lstStyle/>
          <a:p>
            <a:pPr algn="ctr"/>
            <a:r>
              <a:rPr lang="en-US" sz="1050" kern="10" dirty="0" smtClean="0">
                <a:ln w="19050">
                  <a:solidFill>
                    <a:srgbClr val="000099"/>
                  </a:solidFill>
                  <a:round/>
                  <a:headEnd/>
                  <a:tailEnd/>
                </a:ln>
                <a:effectLst>
                  <a:outerShdw dist="35921" dir="2700000" algn="ctr" rotWithShape="0">
                    <a:srgbClr val="000066">
                      <a:alpha val="50000"/>
                    </a:srgbClr>
                  </a:outerShdw>
                </a:effectLst>
                <a:latin typeface="Insula"/>
              </a:rPr>
              <a:t>Wade – Davis Bill</a:t>
            </a:r>
          </a:p>
          <a:p>
            <a:pPr algn="ctr"/>
            <a:r>
              <a:rPr lang="en-US" sz="1050" kern="10" dirty="0" smtClean="0">
                <a:ln w="19050">
                  <a:solidFill>
                    <a:srgbClr val="000099"/>
                  </a:solidFill>
                  <a:round/>
                  <a:headEnd/>
                  <a:tailEnd/>
                </a:ln>
                <a:effectLst>
                  <a:outerShdw dist="35921" dir="2700000" algn="ctr" rotWithShape="0">
                    <a:srgbClr val="000066">
                      <a:alpha val="50000"/>
                    </a:srgbClr>
                  </a:outerShdw>
                </a:effectLst>
                <a:latin typeface="Insula"/>
              </a:rPr>
              <a:t>Radical Republican Plan</a:t>
            </a:r>
            <a:r>
              <a:rPr lang="en-US" sz="1050" kern="10" dirty="0" smtClean="0">
                <a:ln w="19050">
                  <a:solidFill>
                    <a:srgbClr val="000099"/>
                  </a:solidFill>
                  <a:round/>
                  <a:headEnd/>
                  <a:tailEnd/>
                </a:ln>
                <a:effectLst>
                  <a:outerShdw dist="35921" dir="2700000" algn="ctr" rotWithShape="0">
                    <a:srgbClr val="000066">
                      <a:alpha val="50000"/>
                    </a:srgbClr>
                  </a:outerShdw>
                </a:effectLst>
                <a:latin typeface="Insula"/>
              </a:rPr>
              <a:t> </a:t>
            </a:r>
            <a:endParaRPr lang="en-US" sz="1050" kern="10" dirty="0">
              <a:ln w="19050">
                <a:solidFill>
                  <a:srgbClr val="000099"/>
                </a:solidFill>
                <a:round/>
                <a:headEnd/>
                <a:tailEnd/>
              </a:ln>
              <a:effectLst>
                <a:outerShdw dist="35921" dir="2700000" algn="ctr" rotWithShape="0">
                  <a:srgbClr val="000066">
                    <a:alpha val="50000"/>
                  </a:srgbClr>
                </a:outerShdw>
              </a:effectLst>
              <a:latin typeface="Insula"/>
            </a:endParaRPr>
          </a:p>
        </p:txBody>
      </p:sp>
    </p:spTree>
    <p:extLst>
      <p:ext uri="{BB962C8B-B14F-4D97-AF65-F5344CB8AC3E}">
        <p14:creationId xmlns:p14="http://schemas.microsoft.com/office/powerpoint/2010/main" val="1693167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1524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40963" name="Text Box 3"/>
          <p:cNvSpPr txBox="1">
            <a:spLocks noChangeArrowheads="1"/>
          </p:cNvSpPr>
          <p:nvPr/>
        </p:nvSpPr>
        <p:spPr bwMode="auto">
          <a:xfrm>
            <a:off x="381000" y="3492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600">
                <a:solidFill>
                  <a:srgbClr val="000099"/>
                </a:solidFill>
                <a:latin typeface="Insula" pitchFamily="66" charset="0"/>
                <a:ea typeface="+mn-ea"/>
              </a:rPr>
              <a:t>Wade-Davis Bill (1864)</a:t>
            </a:r>
          </a:p>
        </p:txBody>
      </p:sp>
      <p:sp>
        <p:nvSpPr>
          <p:cNvPr id="40966" name="Text Box 6"/>
          <p:cNvSpPr txBox="1">
            <a:spLocks noChangeArrowheads="1"/>
          </p:cNvSpPr>
          <p:nvPr/>
        </p:nvSpPr>
        <p:spPr bwMode="auto">
          <a:xfrm>
            <a:off x="2209800" y="1409700"/>
            <a:ext cx="4800600" cy="5262979"/>
          </a:xfrm>
          <a:prstGeom prst="rect">
            <a:avLst/>
          </a:prstGeom>
          <a:noFill/>
          <a:ln w="9525">
            <a:noFill/>
            <a:miter lim="800000"/>
            <a:headEnd/>
            <a:tailEnd/>
          </a:ln>
        </p:spPr>
        <p:txBody>
          <a:bodyPr>
            <a:spAutoFit/>
          </a:bodyPr>
          <a:lstStyle/>
          <a:p>
            <a:pPr marL="457200" lvl="0" indent="-457200">
              <a:buFont typeface="Arial" panose="020B0604020202020204" pitchFamily="34" charset="0"/>
              <a:buChar char="•"/>
            </a:pPr>
            <a:r>
              <a:rPr lang="en-US" sz="2800" dirty="0" smtClean="0">
                <a:solidFill>
                  <a:schemeClr val="tx1"/>
                </a:solidFill>
              </a:rPr>
              <a:t>Suggested by </a:t>
            </a:r>
            <a:r>
              <a:rPr lang="en-US" sz="2800" u="sng" dirty="0" smtClean="0">
                <a:solidFill>
                  <a:schemeClr val="tx1"/>
                </a:solidFill>
              </a:rPr>
              <a:t>Radical Republicans</a:t>
            </a:r>
            <a:r>
              <a:rPr lang="en-US" sz="2800" dirty="0" smtClean="0">
                <a:solidFill>
                  <a:schemeClr val="tx1"/>
                </a:solidFill>
              </a:rPr>
              <a:t> in Congress </a:t>
            </a:r>
          </a:p>
          <a:p>
            <a:pPr marL="457200" lvl="0" indent="-457200">
              <a:buFont typeface="Arial" panose="020B0604020202020204" pitchFamily="34" charset="0"/>
              <a:buChar char="•"/>
            </a:pPr>
            <a:endParaRPr lang="en-US" sz="2800" dirty="0">
              <a:solidFill>
                <a:schemeClr val="tx1"/>
              </a:solidFill>
            </a:endParaRPr>
          </a:p>
          <a:p>
            <a:pPr marL="457200" lvl="0" indent="-457200">
              <a:buFont typeface="Arial" panose="020B0604020202020204" pitchFamily="34" charset="0"/>
              <a:buChar char="•"/>
            </a:pPr>
            <a:r>
              <a:rPr lang="en-US" sz="2800" u="sng" dirty="0" smtClean="0">
                <a:solidFill>
                  <a:schemeClr val="tx1"/>
                </a:solidFill>
              </a:rPr>
              <a:t>Congress</a:t>
            </a:r>
            <a:r>
              <a:rPr lang="en-US" sz="2800" dirty="0" smtClean="0">
                <a:solidFill>
                  <a:schemeClr val="tx1"/>
                </a:solidFill>
              </a:rPr>
              <a:t> </a:t>
            </a:r>
            <a:r>
              <a:rPr lang="en-US" sz="2800" dirty="0">
                <a:solidFill>
                  <a:schemeClr val="tx1"/>
                </a:solidFill>
              </a:rPr>
              <a:t>would be responsible for reconstruction NOT the </a:t>
            </a:r>
            <a:r>
              <a:rPr lang="en-US" sz="2800" u="sng" dirty="0" smtClean="0">
                <a:solidFill>
                  <a:schemeClr val="tx1"/>
                </a:solidFill>
              </a:rPr>
              <a:t>President</a:t>
            </a:r>
          </a:p>
          <a:p>
            <a:pPr marL="457200" lvl="0" indent="-457200">
              <a:buFont typeface="Arial" panose="020B0604020202020204" pitchFamily="34" charset="0"/>
              <a:buChar char="•"/>
            </a:pPr>
            <a:endParaRPr lang="en-US" sz="2800" dirty="0">
              <a:solidFill>
                <a:schemeClr val="tx1"/>
              </a:solidFill>
            </a:endParaRPr>
          </a:p>
          <a:p>
            <a:r>
              <a:rPr lang="en-US" sz="2800" dirty="0" smtClean="0">
                <a:solidFill>
                  <a:schemeClr val="tx1"/>
                </a:solidFill>
              </a:rPr>
              <a:t>* </a:t>
            </a:r>
            <a:r>
              <a:rPr lang="en-US" sz="2800" u="sng" dirty="0" smtClean="0">
                <a:solidFill>
                  <a:schemeClr val="tx1"/>
                </a:solidFill>
              </a:rPr>
              <a:t>Majority</a:t>
            </a:r>
            <a:r>
              <a:rPr lang="en-US" sz="2800" dirty="0" smtClean="0">
                <a:solidFill>
                  <a:schemeClr val="tx1"/>
                </a:solidFill>
              </a:rPr>
              <a:t> </a:t>
            </a:r>
            <a:r>
              <a:rPr lang="en-US" sz="2800" dirty="0">
                <a:solidFill>
                  <a:schemeClr val="tx1"/>
                </a:solidFill>
              </a:rPr>
              <a:t>of states’ voters would need to </a:t>
            </a:r>
            <a:r>
              <a:rPr lang="en-US" sz="2800" u="sng" dirty="0">
                <a:solidFill>
                  <a:schemeClr val="tx1"/>
                </a:solidFill>
              </a:rPr>
              <a:t>swear oath </a:t>
            </a:r>
            <a:r>
              <a:rPr lang="en-US" sz="2800" dirty="0">
                <a:solidFill>
                  <a:schemeClr val="tx1"/>
                </a:solidFill>
              </a:rPr>
              <a:t>to support the </a:t>
            </a:r>
            <a:r>
              <a:rPr lang="en-US" sz="2800" u="sng" dirty="0">
                <a:solidFill>
                  <a:schemeClr val="tx1"/>
                </a:solidFill>
              </a:rPr>
              <a:t>Constitution</a:t>
            </a:r>
            <a:endParaRPr lang="en-US" sz="2800" b="0" u="sng" dirty="0">
              <a:solidFill>
                <a:schemeClr val="tx1"/>
              </a:solidFill>
              <a:sym typeface="Wingdings" pitchFamily="36" charset="2"/>
            </a:endParaRPr>
          </a:p>
        </p:txBody>
      </p:sp>
      <p:pic>
        <p:nvPicPr>
          <p:cNvPr id="18437" name="Picture 9" descr="Davis"/>
          <p:cNvPicPr>
            <a:picLocks noChangeAspect="1" noChangeArrowheads="1"/>
          </p:cNvPicPr>
          <p:nvPr/>
        </p:nvPicPr>
        <p:blipFill>
          <a:blip r:embed="rId2" cstate="print">
            <a:clrChange>
              <a:clrFrom>
                <a:srgbClr val="FAFAFA"/>
              </a:clrFrom>
              <a:clrTo>
                <a:srgbClr val="FAFAFA">
                  <a:alpha val="0"/>
                </a:srgbClr>
              </a:clrTo>
            </a:clrChange>
            <a:lum contrast="6000"/>
          </a:blip>
          <a:srcRect/>
          <a:stretch>
            <a:fillRect/>
          </a:stretch>
        </p:blipFill>
        <p:spPr bwMode="auto">
          <a:xfrm>
            <a:off x="6996113" y="1528763"/>
            <a:ext cx="1889125" cy="2362200"/>
          </a:xfrm>
          <a:prstGeom prst="rect">
            <a:avLst/>
          </a:prstGeom>
          <a:noFill/>
          <a:ln w="9525">
            <a:noFill/>
            <a:miter lim="800000"/>
            <a:headEnd/>
            <a:tailEnd/>
          </a:ln>
        </p:spPr>
      </p:pic>
      <p:pic>
        <p:nvPicPr>
          <p:cNvPr id="18438" name="Picture 10" descr="Wade"/>
          <p:cNvPicPr>
            <a:picLocks noChangeAspect="1" noChangeArrowheads="1"/>
          </p:cNvPicPr>
          <p:nvPr/>
        </p:nvPicPr>
        <p:blipFill>
          <a:blip r:embed="rId3" cstate="print"/>
          <a:srcRect/>
          <a:stretch>
            <a:fillRect/>
          </a:stretch>
        </p:blipFill>
        <p:spPr bwMode="auto">
          <a:xfrm>
            <a:off x="304800" y="1604963"/>
            <a:ext cx="1458913" cy="2209800"/>
          </a:xfrm>
          <a:prstGeom prst="rect">
            <a:avLst/>
          </a:prstGeom>
          <a:noFill/>
          <a:ln w="9525">
            <a:noFill/>
            <a:miter lim="800000"/>
            <a:headEnd/>
            <a:tailEnd/>
          </a:ln>
        </p:spPr>
      </p:pic>
      <p:sp>
        <p:nvSpPr>
          <p:cNvPr id="18439" name="Text Box 11"/>
          <p:cNvSpPr txBox="1">
            <a:spLocks noChangeArrowheads="1"/>
          </p:cNvSpPr>
          <p:nvPr/>
        </p:nvSpPr>
        <p:spPr bwMode="auto">
          <a:xfrm>
            <a:off x="228600" y="3814763"/>
            <a:ext cx="1524000" cy="1311275"/>
          </a:xfrm>
          <a:prstGeom prst="rect">
            <a:avLst/>
          </a:prstGeom>
          <a:noFill/>
          <a:ln w="9525">
            <a:noFill/>
            <a:miter lim="800000"/>
            <a:headEnd/>
            <a:tailEnd/>
          </a:ln>
        </p:spPr>
        <p:txBody>
          <a:bodyPr>
            <a:spAutoFit/>
          </a:bodyPr>
          <a:lstStyle/>
          <a:p>
            <a:pPr algn="ctr" eaLnBrk="1" hangingPunct="1">
              <a:spcBef>
                <a:spcPct val="50000"/>
              </a:spcBef>
            </a:pPr>
            <a:r>
              <a:rPr lang="en-US" sz="2000" b="0"/>
              <a:t>Senator</a:t>
            </a:r>
            <a:br>
              <a:rPr lang="en-US" sz="2000" b="0"/>
            </a:br>
            <a:r>
              <a:rPr lang="en-US" sz="2000" b="0"/>
              <a:t>Benjamin</a:t>
            </a:r>
            <a:br>
              <a:rPr lang="en-US" sz="2000" b="0"/>
            </a:br>
            <a:r>
              <a:rPr lang="en-US" sz="2000" b="0"/>
              <a:t>Wade</a:t>
            </a:r>
            <a:br>
              <a:rPr lang="en-US" sz="2000" b="0"/>
            </a:br>
            <a:r>
              <a:rPr lang="en-US" sz="2000" b="0"/>
              <a:t>(R-OH)</a:t>
            </a:r>
          </a:p>
        </p:txBody>
      </p:sp>
      <p:sp>
        <p:nvSpPr>
          <p:cNvPr id="18440" name="Text Box 13"/>
          <p:cNvSpPr txBox="1">
            <a:spLocks noChangeArrowheads="1"/>
          </p:cNvSpPr>
          <p:nvPr/>
        </p:nvSpPr>
        <p:spPr bwMode="auto">
          <a:xfrm>
            <a:off x="7086600" y="3814763"/>
            <a:ext cx="1752600" cy="1311275"/>
          </a:xfrm>
          <a:prstGeom prst="rect">
            <a:avLst/>
          </a:prstGeom>
          <a:noFill/>
          <a:ln w="9525">
            <a:noFill/>
            <a:miter lim="800000"/>
            <a:headEnd/>
            <a:tailEnd/>
          </a:ln>
        </p:spPr>
        <p:txBody>
          <a:bodyPr>
            <a:spAutoFit/>
          </a:bodyPr>
          <a:lstStyle/>
          <a:p>
            <a:pPr algn="ctr" eaLnBrk="1" hangingPunct="1">
              <a:spcBef>
                <a:spcPct val="50000"/>
              </a:spcBef>
            </a:pPr>
            <a:r>
              <a:rPr lang="en-US" sz="2000" b="0"/>
              <a:t>Congressman</a:t>
            </a:r>
            <a:br>
              <a:rPr lang="en-US" sz="2000" b="0"/>
            </a:br>
            <a:r>
              <a:rPr lang="en-US" sz="2000" b="0"/>
              <a:t>Henry</a:t>
            </a:r>
            <a:br>
              <a:rPr lang="en-US" sz="2000" b="0"/>
            </a:br>
            <a:r>
              <a:rPr lang="en-US" sz="2000" b="0"/>
              <a:t>W. Davis</a:t>
            </a:r>
            <a:br>
              <a:rPr lang="en-US" sz="2000" b="0"/>
            </a:br>
            <a:r>
              <a:rPr lang="en-US" sz="2000" b="0"/>
              <a:t>(R-MD)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66">
                                            <p:txEl>
                                              <p:pRg st="2" end="2"/>
                                            </p:txEl>
                                          </p:spTgt>
                                        </p:tgtEl>
                                        <p:attrNameLst>
                                          <p:attrName>style.visibility</p:attrName>
                                        </p:attrNameLst>
                                      </p:cBhvr>
                                      <p:to>
                                        <p:strVal val="visible"/>
                                      </p:to>
                                    </p:set>
                                    <p:animEffect transition="in" filter="wipe(up)">
                                      <p:cBhvr>
                                        <p:cTn id="7" dur="2000"/>
                                        <p:tgtEl>
                                          <p:spTgt spid="409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966">
                                            <p:txEl>
                                              <p:pRg st="0" end="0"/>
                                            </p:txEl>
                                          </p:spTgt>
                                        </p:tgtEl>
                                        <p:attrNameLst>
                                          <p:attrName>style.visibility</p:attrName>
                                        </p:attrNameLst>
                                      </p:cBhvr>
                                      <p:to>
                                        <p:strVal val="visible"/>
                                      </p:to>
                                    </p:set>
                                    <p:animEffect transition="in" filter="wipe(up)">
                                      <p:cBhvr>
                                        <p:cTn id="12" dur="2000"/>
                                        <p:tgtEl>
                                          <p:spTgt spid="409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0966">
                                            <p:txEl>
                                              <p:pRg st="4" end="4"/>
                                            </p:txEl>
                                          </p:spTgt>
                                        </p:tgtEl>
                                        <p:attrNameLst>
                                          <p:attrName>style.visibility</p:attrName>
                                        </p:attrNameLst>
                                      </p:cBhvr>
                                      <p:to>
                                        <p:strVal val="visible"/>
                                      </p:to>
                                    </p:set>
                                    <p:animEffect transition="in" filter="wipe(up)">
                                      <p:cBhvr>
                                        <p:cTn id="17" dur="2000"/>
                                        <p:tgtEl>
                                          <p:spTgt spid="409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1524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51203" name="Text Box 3"/>
          <p:cNvSpPr txBox="1">
            <a:spLocks noChangeArrowheads="1"/>
          </p:cNvSpPr>
          <p:nvPr/>
        </p:nvSpPr>
        <p:spPr bwMode="auto">
          <a:xfrm>
            <a:off x="381000" y="457200"/>
            <a:ext cx="8382000" cy="823913"/>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800">
                <a:solidFill>
                  <a:srgbClr val="000099"/>
                </a:solidFill>
                <a:latin typeface="Insula" pitchFamily="66" charset="0"/>
                <a:ea typeface="+mn-ea"/>
              </a:rPr>
              <a:t>Wade-Davis Bill (1864)</a:t>
            </a:r>
          </a:p>
        </p:txBody>
      </p:sp>
      <p:sp>
        <p:nvSpPr>
          <p:cNvPr id="51204" name="Text Box 4"/>
          <p:cNvSpPr txBox="1">
            <a:spLocks noChangeArrowheads="1"/>
          </p:cNvSpPr>
          <p:nvPr/>
        </p:nvSpPr>
        <p:spPr bwMode="auto">
          <a:xfrm>
            <a:off x="685800" y="1828800"/>
            <a:ext cx="8077200" cy="4401205"/>
          </a:xfrm>
          <a:prstGeom prst="rect">
            <a:avLst/>
          </a:prstGeom>
          <a:noFill/>
          <a:ln w="9525">
            <a:noFill/>
            <a:miter lim="800000"/>
            <a:headEnd/>
            <a:tailEnd/>
          </a:ln>
        </p:spPr>
        <p:txBody>
          <a:bodyPr wrap="square">
            <a:spAutoFit/>
          </a:bodyPr>
          <a:lstStyle/>
          <a:p>
            <a:pPr marL="398463" indent="-398463" eaLnBrk="1" hangingPunct="1">
              <a:spcBef>
                <a:spcPct val="50000"/>
              </a:spcBef>
              <a:buClr>
                <a:srgbClr val="D30A05"/>
              </a:buClr>
              <a:buFont typeface="Wingdings" pitchFamily="36" charset="2"/>
              <a:buChar char="«"/>
            </a:pPr>
            <a:r>
              <a:rPr lang="en-US" sz="2800" b="0" dirty="0" smtClean="0">
                <a:solidFill>
                  <a:schemeClr val="tx1"/>
                </a:solidFill>
              </a:rPr>
              <a:t>The Wade-Davis Bill was </a:t>
            </a:r>
            <a:r>
              <a:rPr lang="en-US" sz="2800" b="0" u="sng" dirty="0" smtClean="0">
                <a:solidFill>
                  <a:schemeClr val="tx1"/>
                </a:solidFill>
              </a:rPr>
              <a:t>opposed by Lincoln</a:t>
            </a:r>
          </a:p>
          <a:p>
            <a:pPr marL="398463" indent="-398463" eaLnBrk="1" hangingPunct="1">
              <a:spcBef>
                <a:spcPct val="50000"/>
              </a:spcBef>
              <a:buClr>
                <a:srgbClr val="D30A05"/>
              </a:buClr>
              <a:buFont typeface="Wingdings" pitchFamily="36" charset="2"/>
              <a:buChar char="«"/>
            </a:pPr>
            <a:endParaRPr lang="en-US" sz="2800" b="0" dirty="0">
              <a:solidFill>
                <a:schemeClr val="tx1"/>
              </a:solidFill>
              <a:sym typeface="Wingdings" pitchFamily="36" charset="2"/>
            </a:endParaRPr>
          </a:p>
          <a:p>
            <a:pPr marL="398463" indent="-398463" eaLnBrk="1" hangingPunct="1">
              <a:spcBef>
                <a:spcPct val="50000"/>
              </a:spcBef>
              <a:buClr>
                <a:srgbClr val="D30A05"/>
              </a:buClr>
              <a:buFont typeface="Wingdings" pitchFamily="36" charset="2"/>
              <a:buChar char="«"/>
            </a:pPr>
            <a:r>
              <a:rPr lang="en-US" sz="2800" b="0" dirty="0" smtClean="0">
                <a:solidFill>
                  <a:schemeClr val="tx1"/>
                </a:solidFill>
                <a:sym typeface="Wingdings" pitchFamily="36" charset="2"/>
              </a:rPr>
              <a:t>Lincoln </a:t>
            </a:r>
            <a:r>
              <a:rPr lang="en-US" sz="2800" b="0" u="sng" dirty="0" smtClean="0">
                <a:solidFill>
                  <a:schemeClr val="tx1"/>
                </a:solidFill>
                <a:sym typeface="Wingdings" pitchFamily="36" charset="2"/>
              </a:rPr>
              <a:t>killed the bill with a pocket veto</a:t>
            </a:r>
          </a:p>
          <a:p>
            <a:pPr marL="398463" indent="-398463" eaLnBrk="1" hangingPunct="1">
              <a:spcBef>
                <a:spcPct val="50000"/>
              </a:spcBef>
              <a:buClr>
                <a:srgbClr val="D30A05"/>
              </a:buClr>
              <a:buFont typeface="Wingdings" pitchFamily="36" charset="2"/>
              <a:buChar char="«"/>
            </a:pPr>
            <a:endParaRPr lang="en-US" sz="2800" b="0" dirty="0">
              <a:solidFill>
                <a:schemeClr val="tx1"/>
              </a:solidFill>
              <a:sym typeface="Wingdings" pitchFamily="36" charset="2"/>
            </a:endParaRPr>
          </a:p>
          <a:p>
            <a:pPr marL="398463" indent="-398463" eaLnBrk="1" hangingPunct="1">
              <a:spcBef>
                <a:spcPct val="50000"/>
              </a:spcBef>
              <a:buClr>
                <a:srgbClr val="D30A05"/>
              </a:buClr>
              <a:buFont typeface="Wingdings" pitchFamily="36" charset="2"/>
              <a:buChar char="«"/>
            </a:pPr>
            <a:r>
              <a:rPr lang="en-US" sz="2800" b="0" dirty="0" smtClean="0">
                <a:solidFill>
                  <a:schemeClr val="tx1"/>
                </a:solidFill>
                <a:sym typeface="Wingdings" pitchFamily="36" charset="2"/>
              </a:rPr>
              <a:t>Congress was very angry</a:t>
            </a:r>
          </a:p>
          <a:p>
            <a:pPr marL="398463" indent="-398463" eaLnBrk="1" hangingPunct="1">
              <a:spcBef>
                <a:spcPct val="50000"/>
              </a:spcBef>
              <a:buClr>
                <a:srgbClr val="D30A05"/>
              </a:buClr>
              <a:buFont typeface="Wingdings" pitchFamily="36" charset="2"/>
              <a:buChar char="«"/>
            </a:pPr>
            <a:endParaRPr lang="en-US" sz="2800" b="0" dirty="0">
              <a:solidFill>
                <a:schemeClr val="tx1"/>
              </a:solidFill>
              <a:sym typeface="Wingdings" pitchFamily="36" charset="2"/>
            </a:endParaRPr>
          </a:p>
          <a:p>
            <a:pPr marL="398463" indent="-398463" eaLnBrk="1" hangingPunct="1">
              <a:spcBef>
                <a:spcPct val="50000"/>
              </a:spcBef>
              <a:buClr>
                <a:srgbClr val="D30A05"/>
              </a:buClr>
              <a:buFont typeface="Wingdings" pitchFamily="36" charset="2"/>
              <a:buChar char="«"/>
            </a:pPr>
            <a:r>
              <a:rPr lang="en-US" sz="2800" b="0" dirty="0" smtClean="0">
                <a:solidFill>
                  <a:schemeClr val="tx1"/>
                </a:solidFill>
                <a:sym typeface="Wingdings" pitchFamily="36" charset="2"/>
              </a:rPr>
              <a:t>Then Lincoln was assassinated</a:t>
            </a:r>
            <a:endParaRPr lang="en-US" sz="3200" b="0" dirty="0">
              <a:solidFill>
                <a:schemeClr val="tx1"/>
              </a:solidFill>
              <a:sym typeface="Wingdings" pitchFamily="36"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fade">
                                      <p:cBhvr>
                                        <p:cTn id="7" dur="1000"/>
                                        <p:tgtEl>
                                          <p:spTgt spid="51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4">
                                            <p:txEl>
                                              <p:pRg st="2" end="2"/>
                                            </p:txEl>
                                          </p:spTgt>
                                        </p:tgtEl>
                                        <p:attrNameLst>
                                          <p:attrName>style.visibility</p:attrName>
                                        </p:attrNameLst>
                                      </p:cBhvr>
                                      <p:to>
                                        <p:strVal val="visible"/>
                                      </p:to>
                                    </p:set>
                                    <p:animEffect transition="in" filter="fade">
                                      <p:cBhvr>
                                        <p:cTn id="12" dur="1000"/>
                                        <p:tgtEl>
                                          <p:spTgt spid="5120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4">
                                            <p:txEl>
                                              <p:pRg st="4" end="4"/>
                                            </p:txEl>
                                          </p:spTgt>
                                        </p:tgtEl>
                                        <p:attrNameLst>
                                          <p:attrName>style.visibility</p:attrName>
                                        </p:attrNameLst>
                                      </p:cBhvr>
                                      <p:to>
                                        <p:strVal val="visible"/>
                                      </p:to>
                                    </p:set>
                                    <p:animEffect transition="in" filter="fade">
                                      <p:cBhvr>
                                        <p:cTn id="17" dur="1000"/>
                                        <p:tgtEl>
                                          <p:spTgt spid="5120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4">
                                            <p:txEl>
                                              <p:pRg st="6" end="6"/>
                                            </p:txEl>
                                          </p:spTgt>
                                        </p:tgtEl>
                                        <p:attrNameLst>
                                          <p:attrName>style.visibility</p:attrName>
                                        </p:attrNameLst>
                                      </p:cBhvr>
                                      <p:to>
                                        <p:strVal val="visible"/>
                                      </p:to>
                                    </p:set>
                                    <p:animEffect transition="in" filter="fade">
                                      <p:cBhvr>
                                        <p:cTn id="22" dur="1000"/>
                                        <p:tgtEl>
                                          <p:spTgt spid="512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1600200" y="685800"/>
            <a:ext cx="6248400" cy="4359275"/>
          </a:xfrm>
          <a:prstGeom prst="rect">
            <a:avLst/>
          </a:prstGeom>
        </p:spPr>
        <p:txBody>
          <a:bodyPr wrap="none" fromWordArt="1">
            <a:prstTxWarp prst="textPlain">
              <a:avLst>
                <a:gd name="adj" fmla="val 50000"/>
              </a:avLst>
            </a:prstTxWarp>
          </a:bodyPr>
          <a:lstStyle/>
          <a:p>
            <a:pPr algn="ctr"/>
            <a:r>
              <a:rPr lang="en-US" sz="3600" kern="10" dirty="0">
                <a:ln w="19050">
                  <a:solidFill>
                    <a:srgbClr val="000099"/>
                  </a:solidFill>
                  <a:round/>
                  <a:headEnd/>
                  <a:tailEnd/>
                </a:ln>
                <a:effectLst>
                  <a:outerShdw dist="35921" dir="2700000" algn="ctr" rotWithShape="0">
                    <a:srgbClr val="000066">
                      <a:alpha val="50000"/>
                    </a:srgbClr>
                  </a:outerShdw>
                </a:effectLst>
                <a:latin typeface="Insula"/>
              </a:rPr>
              <a:t>Presidential</a:t>
            </a:r>
          </a:p>
          <a:p>
            <a:pPr algn="ctr"/>
            <a:r>
              <a:rPr lang="en-US" sz="3600" kern="10" dirty="0">
                <a:ln w="19050">
                  <a:solidFill>
                    <a:srgbClr val="000099"/>
                  </a:solidFill>
                  <a:round/>
                  <a:headEnd/>
                  <a:tailEnd/>
                </a:ln>
                <a:effectLst>
                  <a:outerShdw dist="35921" dir="2700000" algn="ctr" rotWithShape="0">
                    <a:srgbClr val="000066">
                      <a:alpha val="50000"/>
                    </a:srgbClr>
                  </a:outerShdw>
                </a:effectLst>
                <a:latin typeface="Insula"/>
              </a:rPr>
              <a:t>Reconstruction</a:t>
            </a:r>
          </a:p>
        </p:txBody>
      </p:sp>
      <p:sp>
        <p:nvSpPr>
          <p:cNvPr id="2" name="TextBox 1"/>
          <p:cNvSpPr txBox="1"/>
          <p:nvPr/>
        </p:nvSpPr>
        <p:spPr>
          <a:xfrm>
            <a:off x="1600200" y="5486400"/>
            <a:ext cx="5791200" cy="461665"/>
          </a:xfrm>
          <a:prstGeom prst="rect">
            <a:avLst/>
          </a:prstGeom>
          <a:noFill/>
        </p:spPr>
        <p:txBody>
          <a:bodyPr wrap="square" rtlCol="0">
            <a:spAutoFit/>
          </a:bodyPr>
          <a:lstStyle/>
          <a:p>
            <a:pPr marL="457200" indent="-457200" eaLnBrk="1" hangingPunct="1">
              <a:spcBef>
                <a:spcPct val="50000"/>
              </a:spcBef>
              <a:buClr>
                <a:srgbClr val="D30A05"/>
              </a:buClr>
              <a:buFont typeface="Wingdings" pitchFamily="36" charset="2"/>
              <a:buChar char="«"/>
            </a:pPr>
            <a:r>
              <a:rPr lang="en-US" b="0">
                <a:solidFill>
                  <a:schemeClr val="tx1"/>
                </a:solidFill>
              </a:rPr>
              <a:t>Proposed by President Johnson</a:t>
            </a:r>
            <a:endParaRPr lang="en-US" b="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29699" name="Text Box 3"/>
          <p:cNvSpPr txBox="1">
            <a:spLocks noChangeArrowheads="1"/>
          </p:cNvSpPr>
          <p:nvPr/>
        </p:nvSpPr>
        <p:spPr bwMode="auto">
          <a:xfrm>
            <a:off x="457200" y="3492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600">
                <a:solidFill>
                  <a:srgbClr val="000099"/>
                </a:solidFill>
                <a:latin typeface="Insula" pitchFamily="66" charset="0"/>
                <a:ea typeface="+mn-ea"/>
              </a:rPr>
              <a:t>President Andrew Johnson</a:t>
            </a:r>
          </a:p>
        </p:txBody>
      </p:sp>
      <p:pic>
        <p:nvPicPr>
          <p:cNvPr id="26628" name="Picture 9" descr="johnson2"/>
          <p:cNvPicPr>
            <a:picLocks noChangeAspect="1" noChangeArrowheads="1"/>
          </p:cNvPicPr>
          <p:nvPr/>
        </p:nvPicPr>
        <p:blipFill>
          <a:blip r:embed="rId2" cstate="print">
            <a:lum contrast="6000"/>
          </a:blip>
          <a:srcRect/>
          <a:stretch>
            <a:fillRect/>
          </a:stretch>
        </p:blipFill>
        <p:spPr bwMode="auto">
          <a:xfrm>
            <a:off x="457200" y="1371600"/>
            <a:ext cx="3579813" cy="4648200"/>
          </a:xfrm>
          <a:prstGeom prst="rect">
            <a:avLst/>
          </a:prstGeom>
          <a:noFill/>
          <a:ln w="9525">
            <a:solidFill>
              <a:srgbClr val="D30A05"/>
            </a:solidFill>
            <a:miter lim="800000"/>
            <a:headEnd/>
            <a:tailEnd/>
          </a:ln>
        </p:spPr>
      </p:pic>
      <p:sp>
        <p:nvSpPr>
          <p:cNvPr id="29706" name="Text Box 10"/>
          <p:cNvSpPr txBox="1">
            <a:spLocks noChangeArrowheads="1"/>
          </p:cNvSpPr>
          <p:nvPr/>
        </p:nvSpPr>
        <p:spPr bwMode="auto">
          <a:xfrm>
            <a:off x="4343400" y="1447800"/>
            <a:ext cx="4495800" cy="2677656"/>
          </a:xfrm>
          <a:prstGeom prst="rect">
            <a:avLst/>
          </a:prstGeom>
          <a:noFill/>
          <a:ln w="9525">
            <a:noFill/>
            <a:miter lim="800000"/>
            <a:headEnd/>
            <a:tailEnd/>
          </a:ln>
        </p:spPr>
        <p:txBody>
          <a:bodyPr>
            <a:spAutoFit/>
          </a:bodyPr>
          <a:lstStyle/>
          <a:p>
            <a:pPr marL="457200" indent="-457200" eaLnBrk="1" hangingPunct="1">
              <a:spcBef>
                <a:spcPct val="50000"/>
              </a:spcBef>
              <a:buClr>
                <a:srgbClr val="D30A05"/>
              </a:buClr>
              <a:buFont typeface="Wingdings" pitchFamily="36" charset="2"/>
              <a:buChar char="«"/>
            </a:pPr>
            <a:r>
              <a:rPr lang="en-US" sz="2800" b="0" dirty="0" smtClean="0">
                <a:solidFill>
                  <a:schemeClr val="tx1"/>
                </a:solidFill>
              </a:rPr>
              <a:t>Anti-Aristocrat</a:t>
            </a:r>
            <a:r>
              <a:rPr lang="en-US" sz="2800" b="0" dirty="0">
                <a:solidFill>
                  <a:schemeClr val="tx1"/>
                </a:solidFill>
              </a:rPr>
              <a:t>.</a:t>
            </a:r>
          </a:p>
          <a:p>
            <a:pPr marL="457200" indent="-457200" eaLnBrk="1" hangingPunct="1">
              <a:spcBef>
                <a:spcPct val="50000"/>
              </a:spcBef>
              <a:buClr>
                <a:srgbClr val="D30A05"/>
              </a:buClr>
              <a:buFont typeface="Wingdings" pitchFamily="36" charset="2"/>
              <a:buChar char="«"/>
            </a:pPr>
            <a:r>
              <a:rPr lang="en-US" sz="2800" b="0" dirty="0">
                <a:solidFill>
                  <a:schemeClr val="tx1"/>
                </a:solidFill>
              </a:rPr>
              <a:t>White Supremacist.</a:t>
            </a:r>
          </a:p>
          <a:p>
            <a:pPr marL="457200" indent="-457200" eaLnBrk="1" hangingPunct="1">
              <a:spcBef>
                <a:spcPct val="50000"/>
              </a:spcBef>
              <a:buClr>
                <a:srgbClr val="D30A05"/>
              </a:buClr>
              <a:buFont typeface="Wingdings" pitchFamily="36" charset="2"/>
              <a:buChar char="«"/>
            </a:pPr>
            <a:r>
              <a:rPr lang="en-US" sz="2800" b="0" dirty="0">
                <a:solidFill>
                  <a:schemeClr val="tx1"/>
                </a:solidFill>
              </a:rPr>
              <a:t>Agreed with Lincoln</a:t>
            </a:r>
            <a:br>
              <a:rPr lang="en-US" sz="2800" b="0" dirty="0">
                <a:solidFill>
                  <a:schemeClr val="tx1"/>
                </a:solidFill>
              </a:rPr>
            </a:br>
            <a:r>
              <a:rPr lang="en-US" sz="2800" b="0" dirty="0">
                <a:solidFill>
                  <a:schemeClr val="tx1"/>
                </a:solidFill>
              </a:rPr>
              <a:t>that states had never</a:t>
            </a:r>
            <a:br>
              <a:rPr lang="en-US" sz="2800" b="0" dirty="0">
                <a:solidFill>
                  <a:schemeClr val="tx1"/>
                </a:solidFill>
              </a:rPr>
            </a:br>
            <a:r>
              <a:rPr lang="en-US" sz="2800" b="0" dirty="0">
                <a:solidFill>
                  <a:schemeClr val="tx1"/>
                </a:solidFill>
              </a:rPr>
              <a:t>legally left the Union.</a:t>
            </a:r>
            <a:endParaRPr lang="en-US" sz="2800" b="0" dirty="0">
              <a:solidFill>
                <a:schemeClr val="tx1"/>
              </a:solidFill>
              <a:sym typeface="Wingdings" pitchFamily="36" charset="2"/>
            </a:endParaRPr>
          </a:p>
        </p:txBody>
      </p:sp>
      <p:sp>
        <p:nvSpPr>
          <p:cNvPr id="29709" name="Text Box 13"/>
          <p:cNvSpPr txBox="1">
            <a:spLocks noChangeArrowheads="1"/>
          </p:cNvSpPr>
          <p:nvPr/>
        </p:nvSpPr>
        <p:spPr bwMode="auto">
          <a:xfrm>
            <a:off x="4572000" y="5137150"/>
            <a:ext cx="4267200" cy="1187450"/>
          </a:xfrm>
          <a:prstGeom prst="rect">
            <a:avLst/>
          </a:prstGeom>
          <a:noFill/>
          <a:ln w="9525">
            <a:noFill/>
            <a:miter lim="800000"/>
            <a:headEnd/>
            <a:tailEnd/>
          </a:ln>
        </p:spPr>
        <p:txBody>
          <a:bodyPr>
            <a:spAutoFit/>
          </a:bodyPr>
          <a:lstStyle/>
          <a:p>
            <a:pPr eaLnBrk="1" hangingPunct="1">
              <a:spcBef>
                <a:spcPct val="50000"/>
              </a:spcBef>
            </a:pPr>
            <a:r>
              <a:rPr lang="en-US" b="0" i="1"/>
              <a:t>Damn the negroes!  I am fighting these traitorous aristocrats, their masters!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706">
                                            <p:txEl>
                                              <p:pRg st="0" end="0"/>
                                            </p:txEl>
                                          </p:spTgt>
                                        </p:tgtEl>
                                        <p:attrNameLst>
                                          <p:attrName>style.visibility</p:attrName>
                                        </p:attrNameLst>
                                      </p:cBhvr>
                                      <p:to>
                                        <p:strVal val="visible"/>
                                      </p:to>
                                    </p:set>
                                    <p:animEffect transition="in" filter="dissolve">
                                      <p:cBhvr>
                                        <p:cTn id="7" dur="500"/>
                                        <p:tgtEl>
                                          <p:spTgt spid="29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706">
                                            <p:txEl>
                                              <p:pRg st="1" end="1"/>
                                            </p:txEl>
                                          </p:spTgt>
                                        </p:tgtEl>
                                        <p:attrNameLst>
                                          <p:attrName>style.visibility</p:attrName>
                                        </p:attrNameLst>
                                      </p:cBhvr>
                                      <p:to>
                                        <p:strVal val="visible"/>
                                      </p:to>
                                    </p:set>
                                    <p:animEffect transition="in" filter="dissolve">
                                      <p:cBhvr>
                                        <p:cTn id="12" dur="500"/>
                                        <p:tgtEl>
                                          <p:spTgt spid="29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706">
                                            <p:txEl>
                                              <p:pRg st="2" end="2"/>
                                            </p:txEl>
                                          </p:spTgt>
                                        </p:tgtEl>
                                        <p:attrNameLst>
                                          <p:attrName>style.visibility</p:attrName>
                                        </p:attrNameLst>
                                      </p:cBhvr>
                                      <p:to>
                                        <p:strVal val="visible"/>
                                      </p:to>
                                    </p:set>
                                    <p:animEffect transition="in" filter="dissolve">
                                      <p:cBhvr>
                                        <p:cTn id="17" dur="500"/>
                                        <p:tgtEl>
                                          <p:spTgt spid="297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9"/>
                                        </p:tgtEl>
                                        <p:attrNameLst>
                                          <p:attrName>style.visibility</p:attrName>
                                        </p:attrNameLst>
                                      </p:cBhvr>
                                      <p:to>
                                        <p:strVal val="visible"/>
                                      </p:to>
                                    </p:set>
                                    <p:animEffect transition="in" filter="dissolve">
                                      <p:cBhvr>
                                        <p:cTn id="22" dur="500"/>
                                        <p:tgtEl>
                                          <p:spTgt spid="29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81000"/>
            <a:ext cx="7200900" cy="1485900"/>
          </a:xfrm>
        </p:spPr>
        <p:txBody>
          <a:bodyPr/>
          <a:lstStyle/>
          <a:p>
            <a:r>
              <a:rPr lang="en-US" sz="3600" dirty="0">
                <a:solidFill>
                  <a:srgbClr val="FF0000"/>
                </a:solidFill>
                <a:latin typeface="Arial Black" panose="020B0A04020102020204" pitchFamily="34" charset="0"/>
              </a:rPr>
              <a:t>Presidential Reconstruction</a:t>
            </a:r>
            <a:endParaRPr lang="en-US" sz="3600" dirty="0"/>
          </a:p>
        </p:txBody>
      </p:sp>
      <p:sp>
        <p:nvSpPr>
          <p:cNvPr id="3" name="Content Placeholder 2"/>
          <p:cNvSpPr>
            <a:spLocks noGrp="1"/>
          </p:cNvSpPr>
          <p:nvPr>
            <p:ph idx="1"/>
          </p:nvPr>
        </p:nvSpPr>
        <p:spPr>
          <a:xfrm>
            <a:off x="1219200" y="1600200"/>
            <a:ext cx="7200900" cy="3581400"/>
          </a:xfrm>
        </p:spPr>
        <p:txBody>
          <a:bodyPr>
            <a:noAutofit/>
          </a:bodyPr>
          <a:lstStyle/>
          <a:p>
            <a:r>
              <a:rPr lang="en-US" sz="2800" dirty="0" smtClean="0"/>
              <a:t>Johnson’s Plan was OPPOSED by</a:t>
            </a:r>
            <a:r>
              <a:rPr lang="en-US" sz="2800" dirty="0" smtClean="0"/>
              <a:t>…</a:t>
            </a:r>
            <a:endParaRPr lang="en-US" sz="2800" dirty="0"/>
          </a:p>
          <a:p>
            <a:r>
              <a:rPr lang="en-US" sz="2800" u="sng" dirty="0">
                <a:effectLst/>
              </a:rPr>
              <a:t>Radical Republicans </a:t>
            </a:r>
            <a:r>
              <a:rPr lang="en-US" sz="2800" dirty="0">
                <a:effectLst/>
              </a:rPr>
              <a:t>– the plan did not address needs of </a:t>
            </a:r>
            <a:r>
              <a:rPr lang="en-US" sz="2800" dirty="0" smtClean="0">
                <a:effectLst/>
              </a:rPr>
              <a:t>African American’s </a:t>
            </a:r>
            <a:r>
              <a:rPr lang="en-US" sz="2800" dirty="0">
                <a:effectLst/>
              </a:rPr>
              <a:t>in </a:t>
            </a:r>
            <a:r>
              <a:rPr lang="en-US" sz="2800" u="sng" dirty="0">
                <a:effectLst/>
              </a:rPr>
              <a:t>land, voting rights, and protection of the laws</a:t>
            </a:r>
            <a:r>
              <a:rPr lang="en-US" sz="2800" dirty="0">
                <a:effectLst/>
              </a:rPr>
              <a:t>, </a:t>
            </a:r>
            <a:endParaRPr lang="en-US" sz="2800" dirty="0" smtClean="0">
              <a:effectLst/>
            </a:endParaRPr>
          </a:p>
          <a:p>
            <a:r>
              <a:rPr lang="en-US" sz="2800" dirty="0" smtClean="0">
                <a:effectLst/>
              </a:rPr>
              <a:t>Johnson </a:t>
            </a:r>
            <a:r>
              <a:rPr lang="en-US" sz="2800" u="sng" dirty="0">
                <a:effectLst/>
              </a:rPr>
              <a:t>pardoned</a:t>
            </a:r>
            <a:r>
              <a:rPr lang="en-US" sz="2800" dirty="0">
                <a:effectLst/>
              </a:rPr>
              <a:t> all new southern congressmen</a:t>
            </a:r>
          </a:p>
          <a:p>
            <a:r>
              <a:rPr lang="en-US" sz="2800" dirty="0">
                <a:effectLst/>
              </a:rPr>
              <a:t>Later Moderate </a:t>
            </a:r>
            <a:r>
              <a:rPr lang="en-US" sz="2800" dirty="0" smtClean="0">
                <a:effectLst/>
              </a:rPr>
              <a:t>Republicans also opposed </a:t>
            </a:r>
            <a:endParaRPr lang="en-US" sz="2800" dirty="0"/>
          </a:p>
        </p:txBody>
      </p:sp>
    </p:spTree>
    <p:extLst>
      <p:ext uri="{BB962C8B-B14F-4D97-AF65-F5344CB8AC3E}">
        <p14:creationId xmlns:p14="http://schemas.microsoft.com/office/powerpoint/2010/main" val="22552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31747" name="Text Box 3"/>
          <p:cNvSpPr txBox="1">
            <a:spLocks noChangeArrowheads="1"/>
          </p:cNvSpPr>
          <p:nvPr/>
        </p:nvSpPr>
        <p:spPr bwMode="auto">
          <a:xfrm>
            <a:off x="152400" y="228600"/>
            <a:ext cx="8763000" cy="731838"/>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200">
                <a:solidFill>
                  <a:srgbClr val="000099"/>
                </a:solidFill>
                <a:latin typeface="Insula" pitchFamily="66" charset="0"/>
              </a:rPr>
              <a:t>President Johnson’s Plan (10%+)</a:t>
            </a:r>
          </a:p>
        </p:txBody>
      </p:sp>
      <p:sp>
        <p:nvSpPr>
          <p:cNvPr id="31748" name="Text Box 4"/>
          <p:cNvSpPr txBox="1">
            <a:spLocks noChangeArrowheads="1"/>
          </p:cNvSpPr>
          <p:nvPr/>
        </p:nvSpPr>
        <p:spPr bwMode="auto">
          <a:xfrm>
            <a:off x="309562" y="1036638"/>
            <a:ext cx="8458200" cy="6663363"/>
          </a:xfrm>
          <a:prstGeom prst="rect">
            <a:avLst/>
          </a:prstGeom>
          <a:noFill/>
          <a:ln w="9525">
            <a:noFill/>
            <a:miter lim="800000"/>
            <a:headEnd/>
            <a:tailEnd/>
          </a:ln>
        </p:spPr>
        <p:txBody>
          <a:bodyPr>
            <a:spAutoFit/>
          </a:bodyPr>
          <a:lstStyle/>
          <a:p>
            <a:pPr marL="342900" lvl="0" indent="-342900">
              <a:buFont typeface="Arial" panose="020B0604020202020204" pitchFamily="34" charset="0"/>
              <a:buChar char="•"/>
            </a:pPr>
            <a:r>
              <a:rPr lang="en-US" sz="2800" dirty="0" smtClean="0">
                <a:solidFill>
                  <a:schemeClr val="tx1"/>
                </a:solidFill>
              </a:rPr>
              <a:t>Alabama</a:t>
            </a:r>
            <a:r>
              <a:rPr lang="en-US" sz="2800" dirty="0">
                <a:solidFill>
                  <a:schemeClr val="tx1"/>
                </a:solidFill>
              </a:rPr>
              <a:t>, Florida, Georgia, Mississippi, NC, SC, and Texas could be readmitted IF</a:t>
            </a:r>
            <a:r>
              <a:rPr lang="en-US" sz="2800" dirty="0" smtClean="0">
                <a:solidFill>
                  <a:schemeClr val="tx1"/>
                </a:solidFill>
              </a:rPr>
              <a:t>…</a:t>
            </a:r>
          </a:p>
          <a:p>
            <a:pPr marL="342900" lvl="0" indent="-342900">
              <a:buFont typeface="Arial" panose="020B0604020202020204" pitchFamily="34" charset="0"/>
              <a:buChar char="•"/>
            </a:pPr>
            <a:endParaRPr lang="en-US" sz="2800" dirty="0">
              <a:solidFill>
                <a:schemeClr val="tx1"/>
              </a:solidFill>
            </a:endParaRPr>
          </a:p>
          <a:p>
            <a:pPr marL="457200" lvl="0" indent="-457200">
              <a:buFont typeface="Arial" panose="020B0604020202020204" pitchFamily="34" charset="0"/>
              <a:buChar char="•"/>
            </a:pPr>
            <a:r>
              <a:rPr lang="en-US" sz="2800" dirty="0" smtClean="0">
                <a:solidFill>
                  <a:schemeClr val="tx1"/>
                </a:solidFill>
              </a:rPr>
              <a:t>Each </a:t>
            </a:r>
            <a:r>
              <a:rPr lang="en-US" sz="2800" dirty="0">
                <a:solidFill>
                  <a:schemeClr val="tx1"/>
                </a:solidFill>
              </a:rPr>
              <a:t>state would swear their </a:t>
            </a:r>
            <a:r>
              <a:rPr lang="en-US" sz="2800" u="sng" dirty="0">
                <a:solidFill>
                  <a:schemeClr val="tx1"/>
                </a:solidFill>
              </a:rPr>
              <a:t>secession was illegal</a:t>
            </a:r>
            <a:r>
              <a:rPr lang="en-US" sz="2800" dirty="0">
                <a:solidFill>
                  <a:schemeClr val="tx1"/>
                </a:solidFill>
              </a:rPr>
              <a:t> </a:t>
            </a:r>
            <a:r>
              <a:rPr lang="en-US" sz="2800" dirty="0" smtClean="0">
                <a:solidFill>
                  <a:schemeClr val="tx1"/>
                </a:solidFill>
              </a:rPr>
              <a:t>AND</a:t>
            </a:r>
          </a:p>
          <a:p>
            <a:pPr lvl="0"/>
            <a:endParaRPr lang="en-US" sz="2800" dirty="0">
              <a:solidFill>
                <a:schemeClr val="tx1"/>
              </a:solidFill>
            </a:endParaRPr>
          </a:p>
          <a:p>
            <a:pPr marL="457200" lvl="0" indent="-457200">
              <a:buFont typeface="Arial" panose="020B0604020202020204" pitchFamily="34" charset="0"/>
              <a:buChar char="•"/>
            </a:pPr>
            <a:r>
              <a:rPr lang="en-US" sz="2800" u="sng" dirty="0" smtClean="0">
                <a:solidFill>
                  <a:schemeClr val="tx1"/>
                </a:solidFill>
              </a:rPr>
              <a:t>Swear </a:t>
            </a:r>
            <a:r>
              <a:rPr lang="en-US" sz="2800" u="sng" dirty="0">
                <a:solidFill>
                  <a:schemeClr val="tx1"/>
                </a:solidFill>
              </a:rPr>
              <a:t>allegiance </a:t>
            </a:r>
            <a:r>
              <a:rPr lang="en-US" sz="2800" dirty="0">
                <a:solidFill>
                  <a:schemeClr val="tx1"/>
                </a:solidFill>
              </a:rPr>
              <a:t>to Union </a:t>
            </a:r>
            <a:r>
              <a:rPr lang="en-US" sz="2800" dirty="0" smtClean="0">
                <a:solidFill>
                  <a:schemeClr val="tx1"/>
                </a:solidFill>
              </a:rPr>
              <a:t>AND</a:t>
            </a:r>
          </a:p>
          <a:p>
            <a:pPr marL="457200" lvl="0" indent="-457200">
              <a:buFont typeface="Arial" panose="020B0604020202020204" pitchFamily="34" charset="0"/>
              <a:buChar char="•"/>
            </a:pPr>
            <a:endParaRPr lang="en-US" sz="2800" dirty="0">
              <a:solidFill>
                <a:schemeClr val="tx1"/>
              </a:solidFill>
            </a:endParaRPr>
          </a:p>
          <a:p>
            <a:pPr marL="457200" lvl="0" indent="-457200">
              <a:buFont typeface="Arial" panose="020B0604020202020204" pitchFamily="34" charset="0"/>
              <a:buChar char="•"/>
            </a:pPr>
            <a:r>
              <a:rPr lang="en-US" sz="2800" u="sng" dirty="0" smtClean="0">
                <a:solidFill>
                  <a:schemeClr val="tx1"/>
                </a:solidFill>
              </a:rPr>
              <a:t>Ratify </a:t>
            </a:r>
            <a:r>
              <a:rPr lang="en-US" sz="2800" u="sng" dirty="0">
                <a:solidFill>
                  <a:schemeClr val="tx1"/>
                </a:solidFill>
              </a:rPr>
              <a:t>13</a:t>
            </a:r>
            <a:r>
              <a:rPr lang="en-US" sz="2800" u="sng" baseline="30000" dirty="0">
                <a:solidFill>
                  <a:schemeClr val="tx1"/>
                </a:solidFill>
              </a:rPr>
              <a:t>th</a:t>
            </a:r>
            <a:r>
              <a:rPr lang="en-US" sz="2800" u="sng" dirty="0">
                <a:solidFill>
                  <a:schemeClr val="tx1"/>
                </a:solidFill>
              </a:rPr>
              <a:t> </a:t>
            </a:r>
            <a:r>
              <a:rPr lang="en-US" sz="2800" u="sng" dirty="0" smtClean="0">
                <a:solidFill>
                  <a:schemeClr val="tx1"/>
                </a:solidFill>
              </a:rPr>
              <a:t>amendment</a:t>
            </a:r>
          </a:p>
          <a:p>
            <a:pPr lvl="0"/>
            <a:endParaRPr lang="en-US" sz="2800" dirty="0">
              <a:solidFill>
                <a:schemeClr val="tx1"/>
              </a:solidFill>
            </a:endParaRPr>
          </a:p>
          <a:p>
            <a:pPr lvl="0"/>
            <a:r>
              <a:rPr lang="en-US" sz="2800" dirty="0" smtClean="0">
                <a:solidFill>
                  <a:schemeClr val="tx1"/>
                </a:solidFill>
              </a:rPr>
              <a:t>Johnson tried </a:t>
            </a:r>
            <a:r>
              <a:rPr lang="en-US" sz="2800" dirty="0">
                <a:solidFill>
                  <a:schemeClr val="tx1"/>
                </a:solidFill>
              </a:rPr>
              <a:t>to exclude </a:t>
            </a:r>
            <a:r>
              <a:rPr lang="en-US" sz="2800" u="sng" dirty="0">
                <a:solidFill>
                  <a:schemeClr val="tx1"/>
                </a:solidFill>
              </a:rPr>
              <a:t>former slave owners </a:t>
            </a:r>
            <a:r>
              <a:rPr lang="en-US" sz="2800" dirty="0">
                <a:solidFill>
                  <a:schemeClr val="tx1"/>
                </a:solidFill>
              </a:rPr>
              <a:t>from taking the oath and </a:t>
            </a:r>
            <a:r>
              <a:rPr lang="en-US" sz="2800" u="sng" dirty="0" smtClean="0">
                <a:solidFill>
                  <a:schemeClr val="tx1"/>
                </a:solidFill>
              </a:rPr>
              <a:t>getting </a:t>
            </a:r>
            <a:r>
              <a:rPr lang="en-US" sz="2800" u="sng" dirty="0">
                <a:solidFill>
                  <a:schemeClr val="tx1"/>
                </a:solidFill>
              </a:rPr>
              <a:t>voting privileges back</a:t>
            </a:r>
          </a:p>
          <a:p>
            <a:endParaRPr lang="en-US" sz="2000" dirty="0" smtClean="0">
              <a:solidFill>
                <a:schemeClr val="tx1"/>
              </a:solidFill>
            </a:endParaRPr>
          </a:p>
          <a:p>
            <a:endParaRPr lang="en-US" sz="2000" dirty="0">
              <a:solidFill>
                <a:schemeClr val="tx1"/>
              </a:solidFill>
            </a:endParaRPr>
          </a:p>
          <a:p>
            <a:endParaRPr lang="en-US" sz="23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latin typeface="Arial Black" panose="020B0A04020102020204" pitchFamily="34" charset="0"/>
              </a:rPr>
              <a:t>Presidential Reconstruction</a:t>
            </a:r>
            <a:endParaRPr lang="en-US" sz="36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914400" y="1752600"/>
            <a:ext cx="7200900" cy="3581400"/>
          </a:xfrm>
        </p:spPr>
        <p:txBody>
          <a:bodyPr>
            <a:noAutofit/>
          </a:bodyPr>
          <a:lstStyle/>
          <a:p>
            <a:r>
              <a:rPr lang="en-US" sz="3200" b="1" dirty="0"/>
              <a:t>Johnson’s Plan was Supported by</a:t>
            </a:r>
            <a:r>
              <a:rPr lang="en-US" sz="3200" b="1" dirty="0" smtClean="0"/>
              <a:t>…</a:t>
            </a:r>
            <a:endParaRPr lang="en-US" sz="3200" b="1" dirty="0"/>
          </a:p>
          <a:p>
            <a:pPr marL="0" indent="0">
              <a:buNone/>
            </a:pPr>
            <a:r>
              <a:rPr lang="en-US" sz="3200" dirty="0"/>
              <a:t>* </a:t>
            </a:r>
            <a:r>
              <a:rPr lang="en-US" sz="3200" u="sng" dirty="0"/>
              <a:t>White southerners </a:t>
            </a:r>
            <a:r>
              <a:rPr lang="en-US" sz="3200" dirty="0"/>
              <a:t>- Why? </a:t>
            </a:r>
          </a:p>
          <a:p>
            <a:pPr marL="0" indent="0">
              <a:buNone/>
            </a:pPr>
            <a:r>
              <a:rPr lang="en-US" sz="3200" dirty="0" smtClean="0"/>
              <a:t/>
            </a:r>
            <a:br>
              <a:rPr lang="en-US" sz="3200" dirty="0" smtClean="0"/>
            </a:br>
            <a:r>
              <a:rPr lang="en-US" sz="3200" dirty="0" smtClean="0"/>
              <a:t>* </a:t>
            </a:r>
            <a:r>
              <a:rPr lang="en-US" sz="3200" dirty="0"/>
              <a:t>Johnson supported </a:t>
            </a:r>
            <a:r>
              <a:rPr lang="en-US" sz="3200" u="sng" dirty="0"/>
              <a:t>states’ rights </a:t>
            </a:r>
            <a:r>
              <a:rPr lang="en-US" sz="3200" dirty="0"/>
              <a:t>(which meant states could exclude African Americans from voting), pardoned many southerners so that </a:t>
            </a:r>
            <a:r>
              <a:rPr lang="en-US" sz="3200" u="sng" dirty="0"/>
              <a:t>“white men “ could “manage the South”</a:t>
            </a:r>
          </a:p>
        </p:txBody>
      </p:sp>
    </p:spTree>
    <p:extLst>
      <p:ext uri="{BB962C8B-B14F-4D97-AF65-F5344CB8AC3E}">
        <p14:creationId xmlns:p14="http://schemas.microsoft.com/office/powerpoint/2010/main" val="5865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30723" name="Text Box 3"/>
          <p:cNvSpPr txBox="1">
            <a:spLocks noChangeArrowheads="1"/>
          </p:cNvSpPr>
          <p:nvPr/>
        </p:nvSpPr>
        <p:spPr bwMode="auto">
          <a:xfrm>
            <a:off x="381000" y="381000"/>
            <a:ext cx="8382000" cy="823913"/>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800">
                <a:solidFill>
                  <a:srgbClr val="000099"/>
                </a:solidFill>
                <a:latin typeface="Insula" pitchFamily="66" charset="0"/>
                <a:ea typeface="+mn-ea"/>
              </a:rPr>
              <a:t>13</a:t>
            </a:r>
            <a:r>
              <a:rPr lang="en-US" sz="4800" baseline="30000">
                <a:solidFill>
                  <a:srgbClr val="000099"/>
                </a:solidFill>
                <a:latin typeface="Insula" pitchFamily="66" charset="0"/>
                <a:ea typeface="+mn-ea"/>
              </a:rPr>
              <a:t>th</a:t>
            </a:r>
            <a:r>
              <a:rPr lang="en-US" sz="4800">
                <a:solidFill>
                  <a:srgbClr val="000099"/>
                </a:solidFill>
                <a:latin typeface="Insula" pitchFamily="66" charset="0"/>
                <a:ea typeface="+mn-ea"/>
              </a:rPr>
              <a:t> Amendment</a:t>
            </a:r>
          </a:p>
        </p:txBody>
      </p:sp>
      <p:sp>
        <p:nvSpPr>
          <p:cNvPr id="30724" name="Text Box 4"/>
          <p:cNvSpPr txBox="1">
            <a:spLocks noChangeArrowheads="1"/>
          </p:cNvSpPr>
          <p:nvPr/>
        </p:nvSpPr>
        <p:spPr bwMode="auto">
          <a:xfrm>
            <a:off x="685800" y="1524000"/>
            <a:ext cx="7924800" cy="4664075"/>
          </a:xfrm>
          <a:prstGeom prst="rect">
            <a:avLst/>
          </a:prstGeom>
          <a:noFill/>
          <a:ln w="9525">
            <a:noFill/>
            <a:miter lim="800000"/>
            <a:headEnd/>
            <a:tailEnd/>
          </a:ln>
        </p:spPr>
        <p:txBody>
          <a:bodyPr>
            <a:spAutoFit/>
          </a:bodyPr>
          <a:lstStyle/>
          <a:p>
            <a:pPr marL="515938" indent="-515938" eaLnBrk="1" hangingPunct="1">
              <a:spcBef>
                <a:spcPct val="50000"/>
              </a:spcBef>
              <a:buClr>
                <a:srgbClr val="D30A05"/>
              </a:buClr>
              <a:buFont typeface="Wingdings" pitchFamily="36" charset="2"/>
              <a:buChar char="«"/>
            </a:pPr>
            <a:r>
              <a:rPr lang="en-US" sz="3000" b="0" dirty="0">
                <a:solidFill>
                  <a:schemeClr val="tx1"/>
                </a:solidFill>
              </a:rPr>
              <a:t>Ratified in December, 1865.</a:t>
            </a:r>
          </a:p>
          <a:p>
            <a:pPr marL="515938" indent="-515938" eaLnBrk="1" hangingPunct="1">
              <a:spcBef>
                <a:spcPct val="50000"/>
              </a:spcBef>
              <a:buClr>
                <a:srgbClr val="D30A05"/>
              </a:buClr>
              <a:buFont typeface="Wingdings" pitchFamily="36" charset="2"/>
              <a:buChar char="«"/>
            </a:pPr>
            <a:r>
              <a:rPr lang="en-US" sz="3000" b="0" dirty="0">
                <a:solidFill>
                  <a:schemeClr val="tx1"/>
                </a:solidFill>
              </a:rPr>
              <a:t>Neither slavery nor involuntary servitude, except as punishment for crime whereof the party shall have been duly convicted, shall exist within the United States or any place subject to their jurisdiction.</a:t>
            </a:r>
          </a:p>
          <a:p>
            <a:pPr marL="515938" indent="-515938" eaLnBrk="1" hangingPunct="1">
              <a:spcBef>
                <a:spcPct val="50000"/>
              </a:spcBef>
              <a:buClr>
                <a:srgbClr val="D30A05"/>
              </a:buClr>
              <a:buFont typeface="Wingdings" pitchFamily="36" charset="2"/>
              <a:buChar char="«"/>
            </a:pPr>
            <a:r>
              <a:rPr lang="en-US" sz="3000" b="0" u="sng" dirty="0">
                <a:solidFill>
                  <a:schemeClr val="tx1"/>
                </a:solidFill>
              </a:rPr>
              <a:t>Congress</a:t>
            </a:r>
            <a:r>
              <a:rPr lang="en-US" sz="3000" b="0" dirty="0">
                <a:solidFill>
                  <a:schemeClr val="tx1"/>
                </a:solidFill>
              </a:rPr>
              <a:t> shall have power to enforce this article by appropriate legislation.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happened to the plan?</a:t>
            </a:r>
            <a:endParaRPr lang="en-US" b="1" dirty="0"/>
          </a:p>
        </p:txBody>
      </p:sp>
      <p:sp>
        <p:nvSpPr>
          <p:cNvPr id="3" name="Content Placeholder 2"/>
          <p:cNvSpPr>
            <a:spLocks noGrp="1"/>
          </p:cNvSpPr>
          <p:nvPr>
            <p:ph idx="1"/>
          </p:nvPr>
        </p:nvSpPr>
        <p:spPr>
          <a:xfrm>
            <a:off x="917154" y="2057400"/>
            <a:ext cx="7315200" cy="3886200"/>
          </a:xfrm>
        </p:spPr>
        <p:txBody>
          <a:bodyPr>
            <a:noAutofit/>
          </a:bodyPr>
          <a:lstStyle/>
          <a:p>
            <a:r>
              <a:rPr lang="en-US" sz="3600" dirty="0">
                <a:effectLst/>
              </a:rPr>
              <a:t>Radical Republicans refused to </a:t>
            </a:r>
            <a:r>
              <a:rPr lang="en-US" sz="3600" u="sng" dirty="0">
                <a:effectLst/>
              </a:rPr>
              <a:t>admit new Southern </a:t>
            </a:r>
            <a:r>
              <a:rPr lang="en-US" sz="3600" u="sng" dirty="0" smtClean="0">
                <a:effectLst/>
              </a:rPr>
              <a:t>Congressmen</a:t>
            </a:r>
          </a:p>
          <a:p>
            <a:endParaRPr lang="en-US" sz="3600" dirty="0">
              <a:effectLst/>
            </a:endParaRPr>
          </a:p>
          <a:p>
            <a:r>
              <a:rPr lang="en-US" sz="3600" dirty="0">
                <a:effectLst/>
              </a:rPr>
              <a:t>Johnson vetoed </a:t>
            </a:r>
            <a:r>
              <a:rPr lang="en-US" sz="3600" u="sng" dirty="0">
                <a:effectLst/>
              </a:rPr>
              <a:t>Freedmen’s Bureau Act and </a:t>
            </a:r>
            <a:r>
              <a:rPr lang="en-US" sz="3600" u="sng" dirty="0" smtClean="0">
                <a:effectLst/>
              </a:rPr>
              <a:t>Civil Rights</a:t>
            </a:r>
            <a:r>
              <a:rPr lang="en-US" sz="3600" dirty="0" smtClean="0">
                <a:effectLst/>
              </a:rPr>
              <a:t> </a:t>
            </a:r>
            <a:r>
              <a:rPr lang="en-US" sz="3600" dirty="0">
                <a:effectLst/>
              </a:rPr>
              <a:t>Act of 1866 that forbade </a:t>
            </a:r>
            <a:r>
              <a:rPr lang="en-US" sz="3600" u="sng" dirty="0">
                <a:effectLst/>
              </a:rPr>
              <a:t>black codes</a:t>
            </a:r>
            <a:endParaRPr lang="en-US" sz="3600" u="sng" dirty="0"/>
          </a:p>
        </p:txBody>
      </p:sp>
    </p:spTree>
    <p:extLst>
      <p:ext uri="{BB962C8B-B14F-4D97-AF65-F5344CB8AC3E}">
        <p14:creationId xmlns:p14="http://schemas.microsoft.com/office/powerpoint/2010/main" val="72969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3" name="WordArt 5"/>
          <p:cNvSpPr>
            <a:spLocks noChangeArrowheads="1" noChangeShapeType="1" noTextEdit="1"/>
          </p:cNvSpPr>
          <p:nvPr/>
        </p:nvSpPr>
        <p:spPr bwMode="auto">
          <a:xfrm>
            <a:off x="1524000" y="974725"/>
            <a:ext cx="6324600" cy="3292475"/>
          </a:xfrm>
          <a:prstGeom prst="rect">
            <a:avLst/>
          </a:prstGeom>
        </p:spPr>
        <p:txBody>
          <a:bodyPr wrap="none" fromWordArt="1">
            <a:prstTxWarp prst="textPlain">
              <a:avLst>
                <a:gd name="adj" fmla="val 50000"/>
              </a:avLst>
            </a:prstTxWarp>
          </a:bodyPr>
          <a:lstStyle/>
          <a:p>
            <a:pPr algn="ctr"/>
            <a:r>
              <a:rPr lang="en-US" sz="3600" kern="10" dirty="0">
                <a:ln w="19050">
                  <a:solidFill>
                    <a:srgbClr val="000099"/>
                  </a:solidFill>
                  <a:round/>
                  <a:headEnd/>
                  <a:tailEnd/>
                </a:ln>
                <a:effectLst>
                  <a:outerShdw dist="35921" dir="2700000" algn="ctr" rotWithShape="0">
                    <a:srgbClr val="000066">
                      <a:alpha val="50000"/>
                    </a:srgbClr>
                  </a:outerShdw>
                </a:effectLst>
                <a:latin typeface="Insula"/>
              </a:rPr>
              <a:t>Reconstruction</a:t>
            </a:r>
          </a:p>
          <a:p>
            <a:pPr algn="ctr"/>
            <a:r>
              <a:rPr lang="en-US" sz="3600" kern="10" dirty="0">
                <a:ln w="19050">
                  <a:solidFill>
                    <a:srgbClr val="000099"/>
                  </a:solidFill>
                  <a:round/>
                  <a:headEnd/>
                  <a:tailEnd/>
                </a:ln>
                <a:effectLst>
                  <a:outerShdw dist="35921" dir="2700000" algn="ctr" rotWithShape="0">
                    <a:srgbClr val="000066">
                      <a:alpha val="50000"/>
                    </a:srgbClr>
                  </a:outerShdw>
                </a:effectLst>
                <a:latin typeface="Insula"/>
              </a:rPr>
              <a:t>(1865-1876)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385" decel="100000"/>
                                        <p:tgtEl>
                                          <p:spTgt spid="27653"/>
                                        </p:tgtEl>
                                      </p:cBhvr>
                                    </p:animEffect>
                                    <p:animScale>
                                      <p:cBhvr>
                                        <p:cTn id="8" dur="385" decel="100000"/>
                                        <p:tgtEl>
                                          <p:spTgt spid="27653"/>
                                        </p:tgtEl>
                                      </p:cBhvr>
                                      <p:from x="10000" y="10000"/>
                                      <p:to x="200000" y="450000"/>
                                    </p:animScale>
                                    <p:animScale>
                                      <p:cBhvr>
                                        <p:cTn id="9" dur="615" accel="100000" fill="hold">
                                          <p:stCondLst>
                                            <p:cond delay="385"/>
                                          </p:stCondLst>
                                        </p:cTn>
                                        <p:tgtEl>
                                          <p:spTgt spid="27653"/>
                                        </p:tgtEl>
                                      </p:cBhvr>
                                      <p:from x="200000" y="450000"/>
                                      <p:to x="100000" y="100000"/>
                                    </p:animScale>
                                    <p:set>
                                      <p:cBhvr>
                                        <p:cTn id="10" dur="385" fill="hold"/>
                                        <p:tgtEl>
                                          <p:spTgt spid="27653"/>
                                        </p:tgtEl>
                                        <p:attrNameLst>
                                          <p:attrName>ppt_x</p:attrName>
                                        </p:attrNameLst>
                                      </p:cBhvr>
                                      <p:to>
                                        <p:strVal val="(0.5)"/>
                                      </p:to>
                                    </p:set>
                                    <p:anim from="(0.5)" to="(#ppt_x)" calcmode="lin" valueType="num">
                                      <p:cBhvr>
                                        <p:cTn id="11" dur="615" accel="100000" fill="hold">
                                          <p:stCondLst>
                                            <p:cond delay="385"/>
                                          </p:stCondLst>
                                        </p:cTn>
                                        <p:tgtEl>
                                          <p:spTgt spid="27653"/>
                                        </p:tgtEl>
                                        <p:attrNameLst>
                                          <p:attrName>ppt_x</p:attrName>
                                        </p:attrNameLst>
                                      </p:cBhvr>
                                    </p:anim>
                                    <p:set>
                                      <p:cBhvr>
                                        <p:cTn id="12" dur="385" fill="hold"/>
                                        <p:tgtEl>
                                          <p:spTgt spid="27653"/>
                                        </p:tgtEl>
                                        <p:attrNameLst>
                                          <p:attrName>ppt_y</p:attrName>
                                        </p:attrNameLst>
                                      </p:cBhvr>
                                      <p:to>
                                        <p:strVal val="(#ppt_y+0.4)"/>
                                      </p:to>
                                    </p:set>
                                    <p:anim from="(#ppt_y+0.4)" to="(#ppt_y)" calcmode="lin" valueType="num">
                                      <p:cBhvr>
                                        <p:cTn id="13" dur="615" accel="100000" fill="hold">
                                          <p:stCondLst>
                                            <p:cond delay="385"/>
                                          </p:stCondLst>
                                        </p:cTn>
                                        <p:tgtEl>
                                          <p:spTgt spid="2765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33795" name="Text Box 3"/>
          <p:cNvSpPr txBox="1">
            <a:spLocks noChangeArrowheads="1"/>
          </p:cNvSpPr>
          <p:nvPr/>
        </p:nvSpPr>
        <p:spPr bwMode="auto">
          <a:xfrm>
            <a:off x="152400" y="273050"/>
            <a:ext cx="8915400" cy="677863"/>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3800" dirty="0">
                <a:solidFill>
                  <a:srgbClr val="000099"/>
                </a:solidFill>
                <a:latin typeface="Insula" pitchFamily="66" charset="0"/>
                <a:ea typeface="+mn-ea"/>
              </a:rPr>
              <a:t>Congress Breaks with the President</a:t>
            </a:r>
          </a:p>
        </p:txBody>
      </p:sp>
      <p:sp>
        <p:nvSpPr>
          <p:cNvPr id="33797" name="Text Box 5"/>
          <p:cNvSpPr txBox="1">
            <a:spLocks noChangeArrowheads="1"/>
          </p:cNvSpPr>
          <p:nvPr/>
        </p:nvSpPr>
        <p:spPr bwMode="auto">
          <a:xfrm>
            <a:off x="533400" y="1273175"/>
            <a:ext cx="5562600" cy="5203825"/>
          </a:xfrm>
          <a:prstGeom prst="rect">
            <a:avLst/>
          </a:prstGeom>
          <a:noFill/>
          <a:ln w="9525">
            <a:noFill/>
            <a:miter lim="800000"/>
            <a:headEnd/>
            <a:tailEnd/>
          </a:ln>
        </p:spPr>
        <p:txBody>
          <a:bodyPr>
            <a:spAutoFit/>
          </a:bodyPr>
          <a:lstStyle/>
          <a:p>
            <a:pPr marL="403225" indent="-403225" eaLnBrk="1" hangingPunct="1">
              <a:spcBef>
                <a:spcPct val="50000"/>
              </a:spcBef>
              <a:buClr>
                <a:srgbClr val="D30A05"/>
              </a:buClr>
              <a:buFont typeface="Wingdings" pitchFamily="36" charset="2"/>
              <a:buChar char="«"/>
            </a:pPr>
            <a:r>
              <a:rPr lang="en-US" b="0" dirty="0">
                <a:solidFill>
                  <a:schemeClr val="tx1"/>
                </a:solidFill>
              </a:rPr>
              <a:t>Congress bars Southern</a:t>
            </a:r>
            <a:br>
              <a:rPr lang="en-US" b="0" dirty="0">
                <a:solidFill>
                  <a:schemeClr val="tx1"/>
                </a:solidFill>
              </a:rPr>
            </a:br>
            <a:r>
              <a:rPr lang="en-US" b="0" dirty="0">
                <a:solidFill>
                  <a:schemeClr val="tx1"/>
                </a:solidFill>
              </a:rPr>
              <a:t>Congressional delegates.</a:t>
            </a:r>
          </a:p>
          <a:p>
            <a:pPr marL="403225" indent="-403225" eaLnBrk="1" hangingPunct="1">
              <a:spcBef>
                <a:spcPct val="50000"/>
              </a:spcBef>
              <a:buClr>
                <a:srgbClr val="D30A05"/>
              </a:buClr>
              <a:buFont typeface="Wingdings" pitchFamily="36" charset="2"/>
              <a:buChar char="«"/>
            </a:pPr>
            <a:r>
              <a:rPr lang="en-US" b="0" dirty="0">
                <a:solidFill>
                  <a:schemeClr val="tx1"/>
                </a:solidFill>
              </a:rPr>
              <a:t>Joint Committee on </a:t>
            </a:r>
            <a:br>
              <a:rPr lang="en-US" b="0" dirty="0">
                <a:solidFill>
                  <a:schemeClr val="tx1"/>
                </a:solidFill>
              </a:rPr>
            </a:br>
            <a:r>
              <a:rPr lang="en-US" b="0" dirty="0">
                <a:solidFill>
                  <a:schemeClr val="tx1"/>
                </a:solidFill>
              </a:rPr>
              <a:t>Reconstruction created.</a:t>
            </a:r>
          </a:p>
          <a:p>
            <a:pPr marL="403225" indent="-403225" eaLnBrk="1" hangingPunct="1">
              <a:spcBef>
                <a:spcPct val="50000"/>
              </a:spcBef>
              <a:buClr>
                <a:srgbClr val="D30A05"/>
              </a:buClr>
              <a:buFont typeface="Wingdings" pitchFamily="36" charset="2"/>
              <a:buChar char="«"/>
            </a:pPr>
            <a:r>
              <a:rPr lang="en-US" b="0" dirty="0">
                <a:solidFill>
                  <a:schemeClr val="tx1"/>
                </a:solidFill>
              </a:rPr>
              <a:t>February, 1866 </a:t>
            </a:r>
            <a:r>
              <a:rPr lang="en-US" b="0" dirty="0">
                <a:solidFill>
                  <a:schemeClr val="tx1"/>
                </a:solidFill>
                <a:sym typeface="Wingdings" pitchFamily="36" charset="2"/>
              </a:rPr>
              <a:t> President</a:t>
            </a:r>
            <a:br>
              <a:rPr lang="en-US" b="0" dirty="0">
                <a:solidFill>
                  <a:schemeClr val="tx1"/>
                </a:solidFill>
                <a:sym typeface="Wingdings" pitchFamily="36" charset="2"/>
              </a:rPr>
            </a:br>
            <a:r>
              <a:rPr lang="en-US" b="0" dirty="0">
                <a:solidFill>
                  <a:schemeClr val="tx1"/>
                </a:solidFill>
                <a:sym typeface="Wingdings" pitchFamily="36" charset="2"/>
              </a:rPr>
              <a:t>vetoed the Freedmen’s</a:t>
            </a:r>
            <a:br>
              <a:rPr lang="en-US" b="0" dirty="0">
                <a:solidFill>
                  <a:schemeClr val="tx1"/>
                </a:solidFill>
                <a:sym typeface="Wingdings" pitchFamily="36" charset="2"/>
              </a:rPr>
            </a:br>
            <a:r>
              <a:rPr lang="en-US" b="0" dirty="0">
                <a:solidFill>
                  <a:schemeClr val="tx1"/>
                </a:solidFill>
                <a:sym typeface="Wingdings" pitchFamily="36" charset="2"/>
              </a:rPr>
              <a:t>Bureau bill.</a:t>
            </a:r>
          </a:p>
          <a:p>
            <a:pPr marL="403225" indent="-403225" eaLnBrk="1" hangingPunct="1">
              <a:spcBef>
                <a:spcPct val="50000"/>
              </a:spcBef>
              <a:buClr>
                <a:srgbClr val="D30A05"/>
              </a:buClr>
              <a:buFont typeface="Wingdings" pitchFamily="36" charset="2"/>
              <a:buChar char="«"/>
            </a:pPr>
            <a:r>
              <a:rPr lang="en-US" b="0" dirty="0">
                <a:solidFill>
                  <a:schemeClr val="tx1"/>
                </a:solidFill>
                <a:sym typeface="Wingdings" pitchFamily="36" charset="2"/>
              </a:rPr>
              <a:t>March, 1866  Johnson</a:t>
            </a:r>
            <a:br>
              <a:rPr lang="en-US" b="0" dirty="0">
                <a:solidFill>
                  <a:schemeClr val="tx1"/>
                </a:solidFill>
                <a:sym typeface="Wingdings" pitchFamily="36" charset="2"/>
              </a:rPr>
            </a:br>
            <a:r>
              <a:rPr lang="en-US" b="0" dirty="0">
                <a:solidFill>
                  <a:schemeClr val="tx1"/>
                </a:solidFill>
                <a:sym typeface="Wingdings" pitchFamily="36" charset="2"/>
              </a:rPr>
              <a:t>vetoed the 1866 Civil Rights Act.</a:t>
            </a:r>
          </a:p>
          <a:p>
            <a:pPr marL="403225" indent="-403225" eaLnBrk="1" hangingPunct="1">
              <a:spcBef>
                <a:spcPct val="50000"/>
              </a:spcBef>
              <a:buClr>
                <a:srgbClr val="D30A05"/>
              </a:buClr>
              <a:buFont typeface="Wingdings" pitchFamily="36" charset="2"/>
              <a:buChar char="«"/>
            </a:pPr>
            <a:r>
              <a:rPr lang="en-US" b="0" dirty="0">
                <a:solidFill>
                  <a:schemeClr val="tx1"/>
                </a:solidFill>
                <a:sym typeface="Wingdings" pitchFamily="36" charset="2"/>
              </a:rPr>
              <a:t>Congress passed both bills over </a:t>
            </a:r>
            <a:br>
              <a:rPr lang="en-US" b="0" dirty="0">
                <a:solidFill>
                  <a:schemeClr val="tx1"/>
                </a:solidFill>
                <a:sym typeface="Wingdings" pitchFamily="36" charset="2"/>
              </a:rPr>
            </a:br>
            <a:r>
              <a:rPr lang="en-US" b="0" dirty="0">
                <a:solidFill>
                  <a:schemeClr val="tx1"/>
                </a:solidFill>
                <a:sym typeface="Wingdings" pitchFamily="36" charset="2"/>
              </a:rPr>
              <a:t>Johnson’s vetoes  </a:t>
            </a:r>
            <a:r>
              <a:rPr lang="en-US" b="0" i="1" u="sng" dirty="0">
                <a:sym typeface="Wingdings" pitchFamily="36" charset="2"/>
              </a:rPr>
              <a:t>1</a:t>
            </a:r>
            <a:r>
              <a:rPr lang="en-US" b="0" i="1" u="sng" baseline="30000" dirty="0">
                <a:sym typeface="Wingdings" pitchFamily="36" charset="2"/>
              </a:rPr>
              <a:t>st </a:t>
            </a:r>
            <a:r>
              <a:rPr lang="en-US" b="0" i="1" u="sng" dirty="0">
                <a:sym typeface="Wingdings" pitchFamily="36" charset="2"/>
              </a:rPr>
              <a:t>in </a:t>
            </a:r>
            <a:br>
              <a:rPr lang="en-US" b="0" i="1" u="sng" dirty="0">
                <a:sym typeface="Wingdings" pitchFamily="36" charset="2"/>
              </a:rPr>
            </a:br>
            <a:r>
              <a:rPr lang="en-US" b="0" i="1" u="sng" dirty="0">
                <a:sym typeface="Wingdings" pitchFamily="36" charset="2"/>
              </a:rPr>
              <a:t>U. S. history!!</a:t>
            </a:r>
          </a:p>
        </p:txBody>
      </p:sp>
      <p:pic>
        <p:nvPicPr>
          <p:cNvPr id="33798" name="Picture 6" descr="JohnsonKickingFreedmensBureau-Harpers-4-14-1866"/>
          <p:cNvPicPr>
            <a:picLocks noChangeAspect="1" noChangeArrowheads="1"/>
          </p:cNvPicPr>
          <p:nvPr/>
        </p:nvPicPr>
        <p:blipFill>
          <a:blip r:embed="rId2" cstate="print">
            <a:lum bright="6000" contrast="6000"/>
          </a:blip>
          <a:srcRect l="8540" t="5173" r="8897" b="5173"/>
          <a:stretch>
            <a:fillRect/>
          </a:stretch>
        </p:blipFill>
        <p:spPr bwMode="auto">
          <a:xfrm>
            <a:off x="6096000" y="1371600"/>
            <a:ext cx="2635250" cy="47244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fade">
                                      <p:cBhvr>
                                        <p:cTn id="7" dur="1000"/>
                                        <p:tgtEl>
                                          <p:spTgt spid="33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fade">
                                      <p:cBhvr>
                                        <p:cTn id="12" dur="1000"/>
                                        <p:tgtEl>
                                          <p:spTgt spid="33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7">
                                            <p:txEl>
                                              <p:pRg st="2" end="2"/>
                                            </p:txEl>
                                          </p:spTgt>
                                        </p:tgtEl>
                                        <p:attrNameLst>
                                          <p:attrName>style.visibility</p:attrName>
                                        </p:attrNameLst>
                                      </p:cBhvr>
                                      <p:to>
                                        <p:strVal val="visible"/>
                                      </p:to>
                                    </p:set>
                                    <p:animEffect transition="in" filter="fade">
                                      <p:cBhvr>
                                        <p:cTn id="17" dur="1000"/>
                                        <p:tgtEl>
                                          <p:spTgt spid="3379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798"/>
                                        </p:tgtEl>
                                        <p:attrNameLst>
                                          <p:attrName>style.visibility</p:attrName>
                                        </p:attrNameLst>
                                      </p:cBhvr>
                                      <p:to>
                                        <p:strVal val="visible"/>
                                      </p:to>
                                    </p:set>
                                    <p:animEffect transition="in" filter="fade">
                                      <p:cBhvr>
                                        <p:cTn id="20" dur="1000"/>
                                        <p:tgtEl>
                                          <p:spTgt spid="337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797">
                                            <p:txEl>
                                              <p:pRg st="3" end="3"/>
                                            </p:txEl>
                                          </p:spTgt>
                                        </p:tgtEl>
                                        <p:attrNameLst>
                                          <p:attrName>style.visibility</p:attrName>
                                        </p:attrNameLst>
                                      </p:cBhvr>
                                      <p:to>
                                        <p:strVal val="visible"/>
                                      </p:to>
                                    </p:set>
                                    <p:animEffect transition="in" filter="fade">
                                      <p:cBhvr>
                                        <p:cTn id="25" dur="1000"/>
                                        <p:tgtEl>
                                          <p:spTgt spid="3379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797">
                                            <p:txEl>
                                              <p:pRg st="4" end="4"/>
                                            </p:txEl>
                                          </p:spTgt>
                                        </p:tgtEl>
                                        <p:attrNameLst>
                                          <p:attrName>style.visibility</p:attrName>
                                        </p:attrNameLst>
                                      </p:cBhvr>
                                      <p:to>
                                        <p:strVal val="visible"/>
                                      </p:to>
                                    </p:set>
                                    <p:animEffect transition="in" filter="fade">
                                      <p:cBhvr>
                                        <p:cTn id="30" dur="1000"/>
                                        <p:tgtEl>
                                          <p:spTgt spid="337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48131" name="Text Box 3"/>
          <p:cNvSpPr txBox="1">
            <a:spLocks noChangeArrowheads="1"/>
          </p:cNvSpPr>
          <p:nvPr/>
        </p:nvSpPr>
        <p:spPr bwMode="auto">
          <a:xfrm>
            <a:off x="304800" y="304800"/>
            <a:ext cx="8686800" cy="2101850"/>
          </a:xfrm>
          <a:prstGeom prst="rect">
            <a:avLst/>
          </a:prstGeom>
          <a:noFill/>
          <a:ln w="9525">
            <a:noFill/>
            <a:miter lim="800000"/>
            <a:headEnd/>
            <a:tailEnd/>
          </a:ln>
          <a:effectLst>
            <a:outerShdw dist="17961" dir="2700000" algn="ctr" rotWithShape="0">
              <a:srgbClr val="D30A05"/>
            </a:outerShdw>
          </a:effectLst>
        </p:spPr>
        <p:txBody>
          <a:bodyPr>
            <a:spAutoFit/>
          </a:bodyPr>
          <a:lstStyle/>
          <a:p>
            <a:pPr eaLnBrk="1" hangingPunct="1">
              <a:spcBef>
                <a:spcPct val="50000"/>
              </a:spcBef>
            </a:pPr>
            <a:r>
              <a:rPr lang="en-US" sz="4400">
                <a:solidFill>
                  <a:srgbClr val="000099"/>
                </a:solidFill>
                <a:latin typeface="Insula" pitchFamily="66" charset="0"/>
              </a:rPr>
              <a:t>Freedmen’s Bureau Seen Through </a:t>
            </a:r>
            <a:br>
              <a:rPr lang="en-US" sz="4400">
                <a:solidFill>
                  <a:srgbClr val="000099"/>
                </a:solidFill>
                <a:latin typeface="Insula" pitchFamily="66" charset="0"/>
              </a:rPr>
            </a:br>
            <a:r>
              <a:rPr lang="en-US" sz="4400">
                <a:solidFill>
                  <a:srgbClr val="000099"/>
                </a:solidFill>
                <a:latin typeface="Insula" pitchFamily="66" charset="0"/>
              </a:rPr>
              <a:t>Southern </a:t>
            </a:r>
            <a:br>
              <a:rPr lang="en-US" sz="4400">
                <a:solidFill>
                  <a:srgbClr val="000099"/>
                </a:solidFill>
                <a:latin typeface="Insula" pitchFamily="66" charset="0"/>
              </a:rPr>
            </a:br>
            <a:r>
              <a:rPr lang="en-US" sz="4400">
                <a:solidFill>
                  <a:srgbClr val="000099"/>
                </a:solidFill>
                <a:latin typeface="Insula" pitchFamily="66" charset="0"/>
              </a:rPr>
              <a:t>Eyes</a:t>
            </a:r>
          </a:p>
        </p:txBody>
      </p:sp>
      <p:pic>
        <p:nvPicPr>
          <p:cNvPr id="23556" name="Picture 4" descr="pol_cartoon-plenty to eat &amp; nothing to do"/>
          <p:cNvPicPr>
            <a:picLocks noChangeAspect="1" noChangeArrowheads="1"/>
          </p:cNvPicPr>
          <p:nvPr/>
        </p:nvPicPr>
        <p:blipFill>
          <a:blip r:embed="rId2" cstate="print">
            <a:lum contrast="6000"/>
          </a:blip>
          <a:srcRect l="15953" r="17639"/>
          <a:stretch>
            <a:fillRect/>
          </a:stretch>
        </p:blipFill>
        <p:spPr bwMode="auto">
          <a:xfrm>
            <a:off x="3886200" y="1143000"/>
            <a:ext cx="4735513" cy="5092700"/>
          </a:xfrm>
          <a:prstGeom prst="rect">
            <a:avLst/>
          </a:prstGeom>
          <a:noFill/>
          <a:ln w="9525">
            <a:solidFill>
              <a:srgbClr val="D30A05"/>
            </a:solidFill>
            <a:miter lim="800000"/>
            <a:headEnd/>
            <a:tailEnd/>
          </a:ln>
        </p:spPr>
      </p:pic>
      <p:sp>
        <p:nvSpPr>
          <p:cNvPr id="23557" name="Text Box 5"/>
          <p:cNvSpPr txBox="1">
            <a:spLocks noChangeArrowheads="1"/>
          </p:cNvSpPr>
          <p:nvPr/>
        </p:nvSpPr>
        <p:spPr bwMode="auto">
          <a:xfrm>
            <a:off x="533400" y="3197225"/>
            <a:ext cx="2819400" cy="1200329"/>
          </a:xfrm>
          <a:prstGeom prst="rect">
            <a:avLst/>
          </a:prstGeom>
          <a:noFill/>
          <a:ln w="9525">
            <a:noFill/>
            <a:miter lim="800000"/>
            <a:headEnd/>
            <a:tailEnd/>
          </a:ln>
        </p:spPr>
        <p:txBody>
          <a:bodyPr>
            <a:spAutoFit/>
          </a:bodyPr>
          <a:lstStyle/>
          <a:p>
            <a:pPr algn="ctr" eaLnBrk="1" hangingPunct="1">
              <a:spcBef>
                <a:spcPct val="50000"/>
              </a:spcBef>
            </a:pPr>
            <a:r>
              <a:rPr lang="en-US" sz="3600" b="0" i="1" dirty="0" smtClean="0">
                <a:hlinkClick r:id="rId3"/>
              </a:rPr>
              <a:t>Freedmen's Bureau</a:t>
            </a:r>
            <a:endParaRPr lang="en-US" sz="3600" b="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49155" name="Text Box 3"/>
          <p:cNvSpPr txBox="1">
            <a:spLocks noChangeArrowheads="1"/>
          </p:cNvSpPr>
          <p:nvPr/>
        </p:nvSpPr>
        <p:spPr bwMode="auto">
          <a:xfrm>
            <a:off x="381000" y="22860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Freedmen’s Bureau School</a:t>
            </a:r>
          </a:p>
        </p:txBody>
      </p:sp>
      <p:pic>
        <p:nvPicPr>
          <p:cNvPr id="24580" name="Picture 4" descr="Black School during Reconstruction"/>
          <p:cNvPicPr>
            <a:picLocks noChangeAspect="1" noChangeArrowheads="1"/>
          </p:cNvPicPr>
          <p:nvPr/>
        </p:nvPicPr>
        <p:blipFill>
          <a:blip r:embed="rId2" cstate="print">
            <a:lum bright="6000" contrast="6000"/>
          </a:blip>
          <a:srcRect/>
          <a:stretch>
            <a:fillRect/>
          </a:stretch>
        </p:blipFill>
        <p:spPr bwMode="auto">
          <a:xfrm>
            <a:off x="838200" y="1143000"/>
            <a:ext cx="7543800" cy="5400675"/>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Codes/ Reconstruction Videos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www.youtube.com/watch?v=pDW3fp4vF3o</a:t>
            </a:r>
            <a:endParaRPr lang="en-US" dirty="0" smtClean="0"/>
          </a:p>
          <a:p>
            <a:endParaRPr lang="en-US" dirty="0"/>
          </a:p>
          <a:p>
            <a:r>
              <a:rPr lang="en-US" dirty="0">
                <a:hlinkClick r:id="rId3"/>
              </a:rPr>
              <a:t>https://</a:t>
            </a:r>
            <a:r>
              <a:rPr lang="en-US" dirty="0" smtClean="0">
                <a:hlinkClick r:id="rId3"/>
              </a:rPr>
              <a:t>www.youtube.com/watch?v=GsARLsWnqpY</a:t>
            </a:r>
            <a:endParaRPr lang="en-US" dirty="0" smtClean="0"/>
          </a:p>
          <a:p>
            <a:endParaRPr lang="en-US" dirty="0"/>
          </a:p>
          <a:p>
            <a:r>
              <a:rPr lang="en-US" dirty="0">
                <a:hlinkClick r:id="rId4"/>
              </a:rPr>
              <a:t>http://www.pbs.org/video/slavery-another-name-origins-black-codes</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1651170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34819" name="Text Box 3"/>
          <p:cNvSpPr txBox="1">
            <a:spLocks noChangeArrowheads="1"/>
          </p:cNvSpPr>
          <p:nvPr/>
        </p:nvSpPr>
        <p:spPr bwMode="auto">
          <a:xfrm>
            <a:off x="381000" y="2730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600">
                <a:solidFill>
                  <a:srgbClr val="000099"/>
                </a:solidFill>
                <a:latin typeface="Insula" pitchFamily="66" charset="0"/>
                <a:ea typeface="+mn-ea"/>
              </a:rPr>
              <a:t>Black Codes</a:t>
            </a:r>
          </a:p>
        </p:txBody>
      </p:sp>
      <p:sp>
        <p:nvSpPr>
          <p:cNvPr id="34820" name="Text Box 4"/>
          <p:cNvSpPr txBox="1">
            <a:spLocks noChangeArrowheads="1"/>
          </p:cNvSpPr>
          <p:nvPr/>
        </p:nvSpPr>
        <p:spPr bwMode="auto">
          <a:xfrm>
            <a:off x="457200" y="1019060"/>
            <a:ext cx="5181600" cy="5632311"/>
          </a:xfrm>
          <a:prstGeom prst="rect">
            <a:avLst/>
          </a:prstGeom>
          <a:noFill/>
          <a:ln w="9525">
            <a:noFill/>
            <a:miter lim="800000"/>
            <a:headEnd/>
            <a:tailEnd/>
          </a:ln>
        </p:spPr>
        <p:txBody>
          <a:bodyPr>
            <a:spAutoFit/>
          </a:bodyPr>
          <a:lstStyle/>
          <a:p>
            <a:pPr marL="403225" indent="-403225" eaLnBrk="1" hangingPunct="1">
              <a:spcBef>
                <a:spcPct val="50000"/>
              </a:spcBef>
              <a:buClr>
                <a:srgbClr val="D30A05"/>
              </a:buClr>
              <a:buFont typeface="Wingdings" pitchFamily="36" charset="2"/>
              <a:buChar char="«"/>
            </a:pPr>
            <a:r>
              <a:rPr lang="en-US" sz="3000" b="0" dirty="0">
                <a:solidFill>
                  <a:schemeClr val="tx1"/>
                </a:solidFill>
              </a:rPr>
              <a:t>Purpose:</a:t>
            </a:r>
          </a:p>
          <a:p>
            <a:pPr lvl="1" indent="-401638" eaLnBrk="1" hangingPunct="1">
              <a:spcBef>
                <a:spcPct val="50000"/>
              </a:spcBef>
              <a:buClr>
                <a:srgbClr val="000099"/>
              </a:buClr>
              <a:buSzPct val="80000"/>
              <a:buFont typeface="DavysOtherDingbats" pitchFamily="2" charset="0"/>
              <a:buChar char="*"/>
            </a:pPr>
            <a:r>
              <a:rPr lang="en-US" sz="2500" b="0" dirty="0" smtClean="0">
                <a:solidFill>
                  <a:schemeClr val="tx1"/>
                </a:solidFill>
              </a:rPr>
              <a:t>Restore </a:t>
            </a:r>
            <a:r>
              <a:rPr lang="en-US" sz="2500" b="0" dirty="0">
                <a:solidFill>
                  <a:schemeClr val="tx1"/>
                </a:solidFill>
              </a:rPr>
              <a:t>pre-emancipation</a:t>
            </a:r>
            <a:br>
              <a:rPr lang="en-US" sz="2500" b="0" dirty="0">
                <a:solidFill>
                  <a:schemeClr val="tx1"/>
                </a:solidFill>
              </a:rPr>
            </a:br>
            <a:r>
              <a:rPr lang="en-US" sz="2500" b="0" dirty="0">
                <a:solidFill>
                  <a:schemeClr val="tx1"/>
                </a:solidFill>
              </a:rPr>
              <a:t>system of race </a:t>
            </a:r>
            <a:r>
              <a:rPr lang="en-US" sz="2500" b="0" dirty="0" smtClean="0">
                <a:solidFill>
                  <a:schemeClr val="tx1"/>
                </a:solidFill>
              </a:rPr>
              <a:t>relations</a:t>
            </a:r>
          </a:p>
          <a:p>
            <a:pPr lvl="1" indent="-401638" eaLnBrk="1" hangingPunct="1">
              <a:spcBef>
                <a:spcPct val="50000"/>
              </a:spcBef>
              <a:buClr>
                <a:srgbClr val="000099"/>
              </a:buClr>
              <a:buSzPct val="80000"/>
              <a:buFont typeface="DavysOtherDingbats" pitchFamily="2" charset="0"/>
              <a:buChar char="*"/>
            </a:pPr>
            <a:r>
              <a:rPr lang="en-US" sz="2500" b="0" dirty="0" smtClean="0">
                <a:solidFill>
                  <a:schemeClr val="tx1"/>
                </a:solidFill>
              </a:rPr>
              <a:t>Prohibited blacks from…carrying guns, serving on juries, testifying against whites, traveling without permits, starting businesses</a:t>
            </a:r>
            <a:r>
              <a:rPr lang="en-US" sz="2500" b="0" dirty="0">
                <a:solidFill>
                  <a:schemeClr val="tx1"/>
                </a:solidFill>
              </a:rPr>
              <a:t/>
            </a:r>
            <a:br>
              <a:rPr lang="en-US" sz="2500" b="0" dirty="0">
                <a:solidFill>
                  <a:schemeClr val="tx1"/>
                </a:solidFill>
              </a:rPr>
            </a:br>
            <a:endParaRPr lang="en-US" sz="2500" b="0" dirty="0">
              <a:solidFill>
                <a:schemeClr val="tx1"/>
              </a:solidFill>
            </a:endParaRPr>
          </a:p>
          <a:p>
            <a:pPr marL="403225" indent="-403225" eaLnBrk="1" hangingPunct="1">
              <a:spcBef>
                <a:spcPct val="50000"/>
              </a:spcBef>
              <a:buClr>
                <a:srgbClr val="D30A05"/>
              </a:buClr>
              <a:buFont typeface="Wingdings" pitchFamily="36" charset="2"/>
              <a:buChar char="«"/>
            </a:pPr>
            <a:r>
              <a:rPr lang="en-US" sz="3000" b="0" dirty="0">
                <a:solidFill>
                  <a:schemeClr val="tx1"/>
                </a:solidFill>
              </a:rPr>
              <a:t>Forced many blacks to become </a:t>
            </a:r>
            <a:r>
              <a:rPr lang="en-US" sz="3000" dirty="0"/>
              <a:t>sharecroppers</a:t>
            </a:r>
            <a:r>
              <a:rPr lang="en-US" sz="3000" b="0" dirty="0"/>
              <a:t> </a:t>
            </a:r>
            <a:r>
              <a:rPr lang="en-US" sz="3000" b="0" dirty="0">
                <a:solidFill>
                  <a:schemeClr val="tx1"/>
                </a:solidFill>
              </a:rPr>
              <a:t>[tenant farmers].</a:t>
            </a:r>
          </a:p>
        </p:txBody>
      </p:sp>
      <p:pic>
        <p:nvPicPr>
          <p:cNvPr id="30725" name="Picture 6" descr="black freedmen"/>
          <p:cNvPicPr>
            <a:picLocks noChangeAspect="1" noChangeArrowheads="1"/>
          </p:cNvPicPr>
          <p:nvPr/>
        </p:nvPicPr>
        <p:blipFill>
          <a:blip r:embed="rId2" cstate="print">
            <a:lum contrast="6000"/>
          </a:blip>
          <a:srcRect l="11905" t="9111" r="23334" b="9111"/>
          <a:stretch>
            <a:fillRect/>
          </a:stretch>
        </p:blipFill>
        <p:spPr bwMode="auto">
          <a:xfrm>
            <a:off x="6019800" y="1219200"/>
            <a:ext cx="2819400" cy="2543175"/>
          </a:xfrm>
          <a:prstGeom prst="rect">
            <a:avLst/>
          </a:prstGeom>
          <a:noFill/>
          <a:ln w="9525">
            <a:solidFill>
              <a:srgbClr val="D30A05"/>
            </a:solidFill>
            <a:miter lim="800000"/>
            <a:headEnd/>
            <a:tailEnd/>
          </a:ln>
        </p:spPr>
      </p:pic>
      <p:pic>
        <p:nvPicPr>
          <p:cNvPr id="30726" name="Picture 7" descr="hoeing_cotton"/>
          <p:cNvPicPr>
            <a:picLocks noChangeAspect="1" noChangeArrowheads="1"/>
          </p:cNvPicPr>
          <p:nvPr/>
        </p:nvPicPr>
        <p:blipFill>
          <a:blip r:embed="rId3" cstate="print">
            <a:lum contrast="6000"/>
          </a:blip>
          <a:srcRect/>
          <a:stretch>
            <a:fillRect/>
          </a:stretch>
        </p:blipFill>
        <p:spPr bwMode="auto">
          <a:xfrm>
            <a:off x="6019800" y="4191000"/>
            <a:ext cx="2819400" cy="2030413"/>
          </a:xfrm>
          <a:prstGeom prst="rect">
            <a:avLst/>
          </a:prstGeom>
          <a:noFill/>
          <a:ln w="9525">
            <a:solidFill>
              <a:srgbClr val="D30A05"/>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1676400" y="1066800"/>
            <a:ext cx="5791200" cy="4495800"/>
          </a:xfrm>
          <a:prstGeom prst="rect">
            <a:avLst/>
          </a:prstGeom>
        </p:spPr>
        <p:txBody>
          <a:bodyPr wrap="none" fromWordArt="1">
            <a:prstTxWarp prst="textPlain">
              <a:avLst>
                <a:gd name="adj" fmla="val 50000"/>
              </a:avLst>
            </a:prstTxWarp>
          </a:bodyPr>
          <a:lstStyle/>
          <a:p>
            <a:pPr algn="ctr"/>
            <a:r>
              <a:rPr lang="en-US" sz="3600" kern="10" dirty="0">
                <a:ln w="19050">
                  <a:solidFill>
                    <a:srgbClr val="000099"/>
                  </a:solidFill>
                  <a:round/>
                  <a:headEnd/>
                  <a:tailEnd/>
                </a:ln>
                <a:effectLst>
                  <a:outerShdw dist="35921" dir="2700000" algn="ctr" rotWithShape="0">
                    <a:srgbClr val="000066">
                      <a:alpha val="50000"/>
                    </a:srgbClr>
                  </a:outerShdw>
                </a:effectLst>
                <a:latin typeface="Insula"/>
              </a:rPr>
              <a:t>Radical</a:t>
            </a:r>
          </a:p>
          <a:p>
            <a:pPr algn="ctr"/>
            <a:r>
              <a:rPr lang="en-US" sz="3600" kern="10" dirty="0">
                <a:ln w="19050">
                  <a:solidFill>
                    <a:srgbClr val="000099"/>
                  </a:solidFill>
                  <a:round/>
                  <a:headEnd/>
                  <a:tailEnd/>
                </a:ln>
                <a:effectLst>
                  <a:outerShdw dist="35921" dir="2700000" algn="ctr" rotWithShape="0">
                    <a:srgbClr val="000066">
                      <a:alpha val="50000"/>
                    </a:srgbClr>
                  </a:outerShdw>
                </a:effectLst>
                <a:latin typeface="Insula"/>
              </a:rPr>
              <a:t>(Congressional)</a:t>
            </a:r>
          </a:p>
          <a:p>
            <a:pPr algn="ctr"/>
            <a:r>
              <a:rPr lang="en-US" sz="3600" kern="10" dirty="0">
                <a:ln w="19050">
                  <a:solidFill>
                    <a:srgbClr val="000099"/>
                  </a:solidFill>
                  <a:round/>
                  <a:headEnd/>
                  <a:tailEnd/>
                </a:ln>
                <a:effectLst>
                  <a:outerShdw dist="35921" dir="2700000" algn="ctr" rotWithShape="0">
                    <a:srgbClr val="000066">
                      <a:alpha val="50000"/>
                    </a:srgbClr>
                  </a:outerShdw>
                </a:effectLst>
                <a:latin typeface="Insula"/>
              </a:rPr>
              <a:t>Reconstruction</a:t>
            </a:r>
          </a:p>
        </p:txBody>
      </p:sp>
      <p:sp>
        <p:nvSpPr>
          <p:cNvPr id="2" name="TextBox 1"/>
          <p:cNvSpPr txBox="1"/>
          <p:nvPr/>
        </p:nvSpPr>
        <p:spPr>
          <a:xfrm>
            <a:off x="609600" y="5867400"/>
            <a:ext cx="7696200" cy="461665"/>
          </a:xfrm>
          <a:prstGeom prst="rect">
            <a:avLst/>
          </a:prstGeom>
          <a:noFill/>
        </p:spPr>
        <p:txBody>
          <a:bodyPr wrap="square" rtlCol="0">
            <a:spAutoFit/>
          </a:bodyPr>
          <a:lstStyle/>
          <a:p>
            <a:pPr algn="ctr"/>
            <a:r>
              <a:rPr lang="en-US" dirty="0" smtClean="0">
                <a:solidFill>
                  <a:schemeClr val="tx1"/>
                </a:solidFill>
              </a:rPr>
              <a:t>Suggested by </a:t>
            </a:r>
            <a:r>
              <a:rPr lang="en-US" u="sng" dirty="0" smtClean="0">
                <a:solidFill>
                  <a:schemeClr val="tx1"/>
                </a:solidFill>
              </a:rPr>
              <a:t>Radical and Moderate Republicans</a:t>
            </a:r>
            <a:endParaRPr lang="en-US" u="sng"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36867" name="Text Box 3"/>
          <p:cNvSpPr txBox="1">
            <a:spLocks noChangeArrowheads="1"/>
          </p:cNvSpPr>
          <p:nvPr/>
        </p:nvSpPr>
        <p:spPr bwMode="auto">
          <a:xfrm>
            <a:off x="308645" y="747311"/>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dirty="0">
                <a:solidFill>
                  <a:srgbClr val="000099"/>
                </a:solidFill>
                <a:latin typeface="Insula" pitchFamily="66" charset="0"/>
                <a:ea typeface="+mn-ea"/>
              </a:rPr>
              <a:t>The 1866 </a:t>
            </a:r>
            <a:r>
              <a:rPr lang="en-US" sz="4400" dirty="0" smtClean="0">
                <a:solidFill>
                  <a:srgbClr val="000099"/>
                </a:solidFill>
                <a:latin typeface="Insula" pitchFamily="66" charset="0"/>
                <a:ea typeface="+mn-ea"/>
              </a:rPr>
              <a:t>Mid-term Election</a:t>
            </a:r>
            <a:endParaRPr lang="en-US" sz="4400" dirty="0">
              <a:solidFill>
                <a:srgbClr val="000099"/>
              </a:solidFill>
              <a:latin typeface="Insula" pitchFamily="66" charset="0"/>
              <a:ea typeface="+mn-ea"/>
            </a:endParaRPr>
          </a:p>
        </p:txBody>
      </p:sp>
      <p:grpSp>
        <p:nvGrpSpPr>
          <p:cNvPr id="36868" name="Group 7"/>
          <p:cNvGrpSpPr>
            <a:grpSpLocks/>
          </p:cNvGrpSpPr>
          <p:nvPr/>
        </p:nvGrpSpPr>
        <p:grpSpPr bwMode="auto">
          <a:xfrm>
            <a:off x="4038600" y="3048000"/>
            <a:ext cx="4652963" cy="3479800"/>
            <a:chOff x="2448" y="1200"/>
            <a:chExt cx="3312" cy="2479"/>
          </a:xfrm>
        </p:grpSpPr>
        <p:pic>
          <p:nvPicPr>
            <p:cNvPr id="36870" name="Picture 8" descr="swing"/>
            <p:cNvPicPr>
              <a:picLocks noChangeAspect="1" noChangeArrowheads="1"/>
            </p:cNvPicPr>
            <p:nvPr/>
          </p:nvPicPr>
          <p:blipFill>
            <a:blip r:embed="rId2" cstate="print">
              <a:lum contrast="6000"/>
            </a:blip>
            <a:srcRect l="2307" t="2888" r="1947" b="24773"/>
            <a:stretch>
              <a:fillRect/>
            </a:stretch>
          </p:blipFill>
          <p:spPr bwMode="auto">
            <a:xfrm>
              <a:off x="2448" y="1200"/>
              <a:ext cx="3312" cy="1915"/>
            </a:xfrm>
            <a:prstGeom prst="rect">
              <a:avLst/>
            </a:prstGeom>
            <a:noFill/>
            <a:ln w="9525">
              <a:noFill/>
              <a:miter lim="800000"/>
              <a:headEnd/>
              <a:tailEnd/>
            </a:ln>
          </p:spPr>
        </p:pic>
        <p:sp>
          <p:nvSpPr>
            <p:cNvPr id="36871" name="Text Box 9"/>
            <p:cNvSpPr txBox="1">
              <a:spLocks noChangeArrowheads="1"/>
            </p:cNvSpPr>
            <p:nvPr/>
          </p:nvSpPr>
          <p:spPr bwMode="auto">
            <a:xfrm>
              <a:off x="3157" y="3179"/>
              <a:ext cx="2237" cy="500"/>
            </a:xfrm>
            <a:prstGeom prst="rect">
              <a:avLst/>
            </a:prstGeom>
            <a:noFill/>
            <a:ln w="9525">
              <a:noFill/>
              <a:miter lim="800000"/>
              <a:headEnd/>
              <a:tailEnd/>
            </a:ln>
          </p:spPr>
          <p:txBody>
            <a:bodyPr wrap="none">
              <a:spAutoFit/>
            </a:bodyPr>
            <a:lstStyle/>
            <a:p>
              <a:pPr algn="ctr"/>
              <a:r>
                <a:rPr lang="en-US" sz="2000" b="0"/>
                <a:t>Johnson’s “Swing around </a:t>
              </a:r>
              <a:br>
                <a:rPr lang="en-US" sz="2000" b="0"/>
              </a:br>
              <a:r>
                <a:rPr lang="en-US" sz="2000" b="0"/>
                <a:t>the Circle”</a:t>
              </a:r>
            </a:p>
          </p:txBody>
        </p:sp>
      </p:grpSp>
      <p:sp>
        <p:nvSpPr>
          <p:cNvPr id="36874" name="Text Box 10"/>
          <p:cNvSpPr txBox="1">
            <a:spLocks noChangeArrowheads="1"/>
          </p:cNvSpPr>
          <p:nvPr/>
        </p:nvSpPr>
        <p:spPr bwMode="auto">
          <a:xfrm>
            <a:off x="228600" y="1828800"/>
            <a:ext cx="8305800" cy="4832092"/>
          </a:xfrm>
          <a:prstGeom prst="rect">
            <a:avLst/>
          </a:prstGeom>
          <a:noFill/>
          <a:ln w="9525">
            <a:noFill/>
            <a:miter lim="800000"/>
            <a:headEnd/>
            <a:tailEnd/>
          </a:ln>
        </p:spPr>
        <p:txBody>
          <a:bodyPr wrap="square">
            <a:spAutoFit/>
          </a:bodyPr>
          <a:lstStyle/>
          <a:p>
            <a:pPr marL="457200" indent="-457200" eaLnBrk="1" hangingPunct="1">
              <a:spcBef>
                <a:spcPct val="50000"/>
              </a:spcBef>
              <a:buClr>
                <a:srgbClr val="D30A05"/>
              </a:buClr>
              <a:buFont typeface="Wingdings" pitchFamily="36" charset="2"/>
              <a:buChar char="«"/>
            </a:pPr>
            <a:r>
              <a:rPr lang="en-US" sz="2800" b="0" dirty="0" smtClean="0">
                <a:solidFill>
                  <a:schemeClr val="tx1"/>
                </a:solidFill>
              </a:rPr>
              <a:t>Johnson </a:t>
            </a:r>
            <a:r>
              <a:rPr lang="en-US" sz="2800" b="0" dirty="0">
                <a:solidFill>
                  <a:schemeClr val="tx1"/>
                </a:solidFill>
              </a:rPr>
              <a:t>made an ill-conceived propaganda tour around the country to push his plan.</a:t>
            </a:r>
          </a:p>
          <a:p>
            <a:pPr marL="457200" indent="-457200" eaLnBrk="1" hangingPunct="1">
              <a:spcBef>
                <a:spcPct val="50000"/>
              </a:spcBef>
              <a:buClr>
                <a:srgbClr val="D30A05"/>
              </a:buClr>
              <a:buFont typeface="Wingdings" pitchFamily="36" charset="2"/>
              <a:buChar char="«"/>
            </a:pPr>
            <a:r>
              <a:rPr lang="en-US" sz="2800" b="0" dirty="0" smtClean="0">
                <a:solidFill>
                  <a:schemeClr val="tx1"/>
                </a:solidFill>
                <a:sym typeface="Wingdings" pitchFamily="36" charset="2"/>
              </a:rPr>
              <a:t>Johnson offended </a:t>
            </a:r>
          </a:p>
          <a:p>
            <a:pPr marL="514350" eaLnBrk="1" hangingPunct="1">
              <a:spcBef>
                <a:spcPts val="0"/>
              </a:spcBef>
              <a:buClr>
                <a:srgbClr val="D30A05"/>
              </a:buClr>
            </a:pPr>
            <a:r>
              <a:rPr lang="en-US" sz="2800" b="0" dirty="0" smtClean="0">
                <a:solidFill>
                  <a:schemeClr val="tx1"/>
                </a:solidFill>
                <a:sym typeface="Wingdings" pitchFamily="36" charset="2"/>
              </a:rPr>
              <a:t>many people</a:t>
            </a:r>
          </a:p>
          <a:p>
            <a:pPr marL="342900" indent="-342900" eaLnBrk="1" hangingPunct="1">
              <a:spcBef>
                <a:spcPct val="50000"/>
              </a:spcBef>
              <a:buClr>
                <a:srgbClr val="D30A05"/>
              </a:buClr>
              <a:buFont typeface="Wingdings" pitchFamily="36" charset="2"/>
              <a:buChar char="«"/>
            </a:pPr>
            <a:r>
              <a:rPr lang="en-US" sz="2800" b="0" dirty="0" smtClean="0">
                <a:solidFill>
                  <a:schemeClr val="tx1"/>
                </a:solidFill>
                <a:sym typeface="Wingdings" pitchFamily="36" charset="2"/>
              </a:rPr>
              <a:t>Republicans</a:t>
            </a:r>
            <a:r>
              <a:rPr lang="en-US" sz="2800" b="0" dirty="0">
                <a:solidFill>
                  <a:schemeClr val="tx1"/>
                </a:solidFill>
                <a:sym typeface="Wingdings" pitchFamily="36" charset="2"/>
              </a:rPr>
              <a:t/>
            </a:r>
            <a:br>
              <a:rPr lang="en-US" sz="2800" b="0" dirty="0">
                <a:solidFill>
                  <a:schemeClr val="tx1"/>
                </a:solidFill>
                <a:sym typeface="Wingdings" pitchFamily="36" charset="2"/>
              </a:rPr>
            </a:br>
            <a:r>
              <a:rPr lang="en-US" sz="2800" b="0" dirty="0">
                <a:solidFill>
                  <a:schemeClr val="tx1"/>
                </a:solidFill>
                <a:sym typeface="Wingdings" pitchFamily="36" charset="2"/>
              </a:rPr>
              <a:t>won a 3-1</a:t>
            </a:r>
            <a:br>
              <a:rPr lang="en-US" sz="2800" b="0" dirty="0">
                <a:solidFill>
                  <a:schemeClr val="tx1"/>
                </a:solidFill>
                <a:sym typeface="Wingdings" pitchFamily="36" charset="2"/>
              </a:rPr>
            </a:br>
            <a:r>
              <a:rPr lang="en-US" sz="2800" b="0" dirty="0">
                <a:solidFill>
                  <a:schemeClr val="tx1"/>
                </a:solidFill>
                <a:sym typeface="Wingdings" pitchFamily="36" charset="2"/>
              </a:rPr>
              <a:t>majority in </a:t>
            </a:r>
            <a:br>
              <a:rPr lang="en-US" sz="2800" b="0" dirty="0">
                <a:solidFill>
                  <a:schemeClr val="tx1"/>
                </a:solidFill>
                <a:sym typeface="Wingdings" pitchFamily="36" charset="2"/>
              </a:rPr>
            </a:br>
            <a:r>
              <a:rPr lang="en-US" sz="2800" b="0" dirty="0">
                <a:solidFill>
                  <a:schemeClr val="tx1"/>
                </a:solidFill>
                <a:sym typeface="Wingdings" pitchFamily="36" charset="2"/>
              </a:rPr>
              <a:t>both houses </a:t>
            </a:r>
            <a:br>
              <a:rPr lang="en-US" sz="2800" b="0" dirty="0">
                <a:solidFill>
                  <a:schemeClr val="tx1"/>
                </a:solidFill>
                <a:sym typeface="Wingdings" pitchFamily="36" charset="2"/>
              </a:rPr>
            </a:br>
            <a:r>
              <a:rPr lang="en-US" sz="2800" b="0" dirty="0">
                <a:solidFill>
                  <a:schemeClr val="tx1"/>
                </a:solidFill>
                <a:sym typeface="Wingdings" pitchFamily="36" charset="2"/>
              </a:rPr>
              <a:t>and gained </a:t>
            </a:r>
            <a:r>
              <a:rPr lang="en-US" sz="2800" b="0" dirty="0" smtClean="0">
                <a:solidFill>
                  <a:schemeClr val="tx1"/>
                </a:solidFill>
                <a:sym typeface="Wingdings" pitchFamily="36" charset="2"/>
              </a:rPr>
              <a:t>control </a:t>
            </a:r>
            <a:r>
              <a:rPr lang="en-US" sz="2800" b="0" dirty="0">
                <a:solidFill>
                  <a:schemeClr val="tx1"/>
                </a:solidFill>
                <a:sym typeface="Wingdings" pitchFamily="36" charset="2"/>
              </a:rPr>
              <a:t>of </a:t>
            </a:r>
            <a:br>
              <a:rPr lang="en-US" sz="2800" b="0" dirty="0">
                <a:solidFill>
                  <a:schemeClr val="tx1"/>
                </a:solidFill>
                <a:sym typeface="Wingdings" pitchFamily="36" charset="2"/>
              </a:rPr>
            </a:br>
            <a:r>
              <a:rPr lang="en-US" sz="2800" b="0" dirty="0">
                <a:solidFill>
                  <a:schemeClr val="tx1"/>
                </a:solidFill>
                <a:sym typeface="Wingdings" pitchFamily="36" charset="2"/>
              </a:rPr>
              <a:t>every northern </a:t>
            </a:r>
            <a:r>
              <a:rPr lang="en-US" sz="2800" b="0" dirty="0" smtClean="0">
                <a:solidFill>
                  <a:schemeClr val="tx1"/>
                </a:solidFill>
                <a:sym typeface="Wingdings" pitchFamily="36" charset="2"/>
              </a:rPr>
              <a:t>state</a:t>
            </a:r>
            <a:r>
              <a:rPr lang="en-US" sz="2800" b="0" dirty="0">
                <a:solidFill>
                  <a:schemeClr val="tx1"/>
                </a:solidFill>
                <a:sym typeface="Wingdings" pitchFamily="36"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animEffect transition="in" filter="fade">
                                      <p:cBhvr>
                                        <p:cTn id="7" dur="1000"/>
                                        <p:tgtEl>
                                          <p:spTgt spid="36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74">
                                            <p:txEl>
                                              <p:pRg st="1" end="1"/>
                                            </p:txEl>
                                          </p:spTgt>
                                        </p:tgtEl>
                                        <p:attrNameLst>
                                          <p:attrName>style.visibility</p:attrName>
                                        </p:attrNameLst>
                                      </p:cBhvr>
                                      <p:to>
                                        <p:strVal val="visible"/>
                                      </p:to>
                                    </p:set>
                                    <p:animEffect transition="in" filter="fade">
                                      <p:cBhvr>
                                        <p:cTn id="12" dur="1000"/>
                                        <p:tgtEl>
                                          <p:spTgt spid="368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74">
                                            <p:txEl>
                                              <p:pRg st="2" end="2"/>
                                            </p:txEl>
                                          </p:spTgt>
                                        </p:tgtEl>
                                        <p:attrNameLst>
                                          <p:attrName>style.visibility</p:attrName>
                                        </p:attrNameLst>
                                      </p:cBhvr>
                                      <p:to>
                                        <p:strVal val="visible"/>
                                      </p:to>
                                    </p:set>
                                    <p:animEffect transition="in" filter="fade">
                                      <p:cBhvr>
                                        <p:cTn id="17" dur="1000"/>
                                        <p:tgtEl>
                                          <p:spTgt spid="368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74">
                                            <p:txEl>
                                              <p:pRg st="3" end="3"/>
                                            </p:txEl>
                                          </p:spTgt>
                                        </p:tgtEl>
                                        <p:attrNameLst>
                                          <p:attrName>style.visibility</p:attrName>
                                        </p:attrNameLst>
                                      </p:cBhvr>
                                      <p:to>
                                        <p:strVal val="visible"/>
                                      </p:to>
                                    </p:set>
                                    <p:animEffect transition="in" filter="fade">
                                      <p:cBhvr>
                                        <p:cTn id="22" dur="1000"/>
                                        <p:tgtEl>
                                          <p:spTgt spid="368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52227" name="Text Box 3"/>
          <p:cNvSpPr txBox="1">
            <a:spLocks noChangeArrowheads="1"/>
          </p:cNvSpPr>
          <p:nvPr/>
        </p:nvSpPr>
        <p:spPr bwMode="auto">
          <a:xfrm>
            <a:off x="228600" y="540745"/>
            <a:ext cx="8382000" cy="150810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600" dirty="0" smtClean="0">
                <a:solidFill>
                  <a:srgbClr val="000099"/>
                </a:solidFill>
                <a:latin typeface="Insula" pitchFamily="66" charset="0"/>
                <a:ea typeface="+mn-ea"/>
              </a:rPr>
              <a:t>Congressional Reconstruction Act of 1867</a:t>
            </a:r>
            <a:endParaRPr lang="en-US" sz="4600" dirty="0">
              <a:solidFill>
                <a:srgbClr val="000099"/>
              </a:solidFill>
              <a:latin typeface="Insula" pitchFamily="66" charset="0"/>
              <a:ea typeface="+mn-ea"/>
            </a:endParaRPr>
          </a:p>
        </p:txBody>
      </p:sp>
      <p:sp>
        <p:nvSpPr>
          <p:cNvPr id="52228" name="Text Box 4"/>
          <p:cNvSpPr txBox="1">
            <a:spLocks noChangeArrowheads="1"/>
          </p:cNvSpPr>
          <p:nvPr/>
        </p:nvSpPr>
        <p:spPr bwMode="auto">
          <a:xfrm>
            <a:off x="685800" y="609600"/>
            <a:ext cx="7924800" cy="5139869"/>
          </a:xfrm>
          <a:prstGeom prst="rect">
            <a:avLst/>
          </a:prstGeom>
          <a:noFill/>
          <a:ln w="9525">
            <a:noFill/>
            <a:miter lim="800000"/>
            <a:headEnd/>
            <a:tailEnd/>
          </a:ln>
        </p:spPr>
        <p:txBody>
          <a:bodyPr>
            <a:spAutoFit/>
          </a:bodyPr>
          <a:lstStyle/>
          <a:p>
            <a:pPr eaLnBrk="1" hangingPunct="1">
              <a:spcBef>
                <a:spcPct val="50000"/>
              </a:spcBef>
              <a:buClr>
                <a:srgbClr val="D30A05"/>
              </a:buClr>
            </a:pPr>
            <a:endParaRPr lang="en-US" sz="2000" b="0" dirty="0" smtClean="0">
              <a:solidFill>
                <a:schemeClr val="tx1"/>
              </a:solidFill>
            </a:endParaRPr>
          </a:p>
          <a:p>
            <a:pPr lvl="0"/>
            <a:endParaRPr lang="en-US" sz="2800" dirty="0" smtClean="0"/>
          </a:p>
          <a:p>
            <a:pPr lvl="0"/>
            <a:endParaRPr lang="en-US" sz="2800" dirty="0" smtClean="0"/>
          </a:p>
          <a:p>
            <a:pPr lvl="0"/>
            <a:endParaRPr lang="en-US" sz="2800" dirty="0"/>
          </a:p>
          <a:p>
            <a:pPr lvl="0"/>
            <a:r>
              <a:rPr lang="en-US" sz="3200" dirty="0" smtClean="0"/>
              <a:t>* Did NOT recognize </a:t>
            </a:r>
            <a:r>
              <a:rPr lang="en-US" sz="3200" u="sng" dirty="0" smtClean="0"/>
              <a:t>state government’s</a:t>
            </a:r>
            <a:r>
              <a:rPr lang="en-US" sz="3200" dirty="0" smtClean="0"/>
              <a:t> formed under </a:t>
            </a:r>
            <a:r>
              <a:rPr lang="en-US" sz="3200" u="sng" dirty="0" smtClean="0"/>
              <a:t>Lincoln or Johnson’s Plans</a:t>
            </a:r>
            <a:r>
              <a:rPr lang="en-US" sz="3200" dirty="0" smtClean="0"/>
              <a:t>, </a:t>
            </a:r>
          </a:p>
          <a:p>
            <a:pPr lvl="0"/>
            <a:endParaRPr lang="en-US" sz="3200" dirty="0" smtClean="0"/>
          </a:p>
          <a:p>
            <a:pPr lvl="0"/>
            <a:r>
              <a:rPr lang="en-US" sz="3200" dirty="0" smtClean="0"/>
              <a:t>EXCPET </a:t>
            </a:r>
            <a:r>
              <a:rPr lang="en-US" sz="3200" u="sng" dirty="0" smtClean="0"/>
              <a:t>TENNESSEE which </a:t>
            </a:r>
            <a:r>
              <a:rPr lang="en-US" sz="3200" u="sng" dirty="0" smtClean="0"/>
              <a:t>ratified the 14</a:t>
            </a:r>
            <a:r>
              <a:rPr lang="en-US" sz="3200" u="sng" baseline="30000" dirty="0" smtClean="0"/>
              <a:t>th</a:t>
            </a:r>
            <a:r>
              <a:rPr lang="en-US" sz="3200" u="sng" dirty="0" smtClean="0"/>
              <a:t> Amendment</a:t>
            </a:r>
          </a:p>
          <a:p>
            <a:pPr lvl="0"/>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3"/>
          <p:cNvSpPr/>
          <p:nvPr/>
        </p:nvSpPr>
        <p:spPr>
          <a:xfrm>
            <a:off x="443948" y="264698"/>
            <a:ext cx="8229600" cy="1938992"/>
          </a:xfrm>
          <a:prstGeom prst="rect">
            <a:avLst/>
          </a:prstGeom>
        </p:spPr>
        <p:txBody>
          <a:bodyPr wrap="square">
            <a:spAutoFit/>
          </a:bodyPr>
          <a:lstStyle/>
          <a:p>
            <a:pPr lvl="0"/>
            <a:r>
              <a:rPr lang="en-US" dirty="0" smtClean="0"/>
              <a:t>* Divided </a:t>
            </a:r>
            <a:r>
              <a:rPr lang="en-US" dirty="0"/>
              <a:t>Confederate states into </a:t>
            </a:r>
            <a:r>
              <a:rPr lang="en-US" dirty="0" smtClean="0"/>
              <a:t>5 military </a:t>
            </a:r>
            <a:r>
              <a:rPr lang="en-US" dirty="0"/>
              <a:t>districts headed by a Union General</a:t>
            </a:r>
          </a:p>
          <a:p>
            <a:pPr lvl="0"/>
            <a:endParaRPr lang="en-US" dirty="0"/>
          </a:p>
          <a:p>
            <a:pPr lvl="0"/>
            <a:endParaRPr lang="en-US" dirty="0"/>
          </a:p>
          <a:p>
            <a:pPr lvl="0"/>
            <a:r>
              <a:rPr lang="en-US" dirty="0"/>
              <a:t>AND</a:t>
            </a:r>
          </a:p>
        </p:txBody>
      </p:sp>
      <p:pic>
        <p:nvPicPr>
          <p:cNvPr id="5" name="Picture 6" descr="military districts"/>
          <p:cNvPicPr>
            <a:picLocks noChangeAspect="1" noChangeArrowheads="1"/>
          </p:cNvPicPr>
          <p:nvPr/>
        </p:nvPicPr>
        <p:blipFill>
          <a:blip r:embed="rId2" cstate="print">
            <a:lum contrast="12000"/>
          </a:blip>
          <a:srcRect/>
          <a:stretch>
            <a:fillRect/>
          </a:stretch>
        </p:blipFill>
        <p:spPr bwMode="auto">
          <a:xfrm>
            <a:off x="443948" y="1234194"/>
            <a:ext cx="8069882" cy="5395205"/>
          </a:xfrm>
          <a:prstGeom prst="rect">
            <a:avLst/>
          </a:prstGeom>
          <a:noFill/>
          <a:ln w="9525">
            <a:solidFill>
              <a:srgbClr val="D30A05"/>
            </a:solidFill>
            <a:miter lim="800000"/>
            <a:headEnd/>
            <a:tailEnd/>
          </a:ln>
        </p:spPr>
      </p:pic>
    </p:spTree>
    <p:extLst>
      <p:ext uri="{BB962C8B-B14F-4D97-AF65-F5344CB8AC3E}">
        <p14:creationId xmlns:p14="http://schemas.microsoft.com/office/powerpoint/2010/main" val="192556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38200"/>
            <a:ext cx="7200900" cy="3581400"/>
          </a:xfrm>
        </p:spPr>
        <p:txBody>
          <a:bodyPr>
            <a:noAutofit/>
          </a:bodyPr>
          <a:lstStyle/>
          <a:p>
            <a:pPr marL="0" lvl="0" indent="0">
              <a:buNone/>
            </a:pPr>
            <a:r>
              <a:rPr lang="en-US" sz="3200" dirty="0" smtClean="0">
                <a:solidFill>
                  <a:srgbClr val="FF0000"/>
                </a:solidFill>
              </a:rPr>
              <a:t>* States </a:t>
            </a:r>
            <a:r>
              <a:rPr lang="en-US" sz="3200" dirty="0">
                <a:solidFill>
                  <a:srgbClr val="FF0000"/>
                </a:solidFill>
              </a:rPr>
              <a:t>would have conventions to write constitutions that would include – right to vote for African American men </a:t>
            </a:r>
            <a:endParaRPr lang="en-US" sz="3200" dirty="0" smtClean="0">
              <a:solidFill>
                <a:srgbClr val="FF0000"/>
              </a:solidFill>
            </a:endParaRPr>
          </a:p>
          <a:p>
            <a:pPr lvl="0"/>
            <a:endParaRPr lang="en-US" sz="3200" dirty="0">
              <a:solidFill>
                <a:srgbClr val="FF0000"/>
              </a:solidFill>
            </a:endParaRPr>
          </a:p>
          <a:p>
            <a:r>
              <a:rPr lang="en-US" sz="3200" dirty="0" smtClean="0">
                <a:solidFill>
                  <a:srgbClr val="FF0000"/>
                </a:solidFill>
              </a:rPr>
              <a:t>AND</a:t>
            </a:r>
          </a:p>
          <a:p>
            <a:endParaRPr lang="en-US" sz="3200" dirty="0" smtClean="0">
              <a:solidFill>
                <a:srgbClr val="FF0000"/>
              </a:solidFill>
            </a:endParaRPr>
          </a:p>
          <a:p>
            <a:pPr>
              <a:buFont typeface="Arial" panose="020B0604020202020204" pitchFamily="34" charset="0"/>
              <a:buChar char="•"/>
            </a:pPr>
            <a:r>
              <a:rPr lang="en-US" sz="3200" dirty="0" smtClean="0">
                <a:solidFill>
                  <a:srgbClr val="FF0000"/>
                </a:solidFill>
              </a:rPr>
              <a:t>States </a:t>
            </a:r>
            <a:r>
              <a:rPr lang="en-US" sz="3200" dirty="0">
                <a:solidFill>
                  <a:srgbClr val="FF0000"/>
                </a:solidFill>
              </a:rPr>
              <a:t>must ratify </a:t>
            </a:r>
            <a:r>
              <a:rPr lang="en-US" sz="3200" dirty="0" smtClean="0">
                <a:solidFill>
                  <a:srgbClr val="FF0000"/>
                </a:solidFill>
              </a:rPr>
              <a:t>14</a:t>
            </a:r>
            <a:r>
              <a:rPr lang="en-US" sz="3200" baseline="30000" dirty="0" smtClean="0">
                <a:solidFill>
                  <a:srgbClr val="FF0000"/>
                </a:solidFill>
              </a:rPr>
              <a:t>th</a:t>
            </a:r>
            <a:r>
              <a:rPr lang="en-US" sz="3200" dirty="0" smtClean="0">
                <a:solidFill>
                  <a:srgbClr val="FF0000"/>
                </a:solidFill>
              </a:rPr>
              <a:t> Amendment</a:t>
            </a:r>
            <a:endParaRPr lang="en-US" sz="3200" dirty="0" smtClean="0"/>
          </a:p>
        </p:txBody>
      </p:sp>
    </p:spTree>
    <p:extLst>
      <p:ext uri="{BB962C8B-B14F-4D97-AF65-F5344CB8AC3E}">
        <p14:creationId xmlns:p14="http://schemas.microsoft.com/office/powerpoint/2010/main" val="108184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39939" name="Text Box 3"/>
          <p:cNvSpPr txBox="1">
            <a:spLocks noChangeArrowheads="1"/>
          </p:cNvSpPr>
          <p:nvPr/>
        </p:nvSpPr>
        <p:spPr bwMode="auto">
          <a:xfrm>
            <a:off x="304800" y="228600"/>
            <a:ext cx="8382000" cy="823913"/>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800">
                <a:solidFill>
                  <a:srgbClr val="000099"/>
                </a:solidFill>
                <a:latin typeface="Insula" pitchFamily="66" charset="0"/>
                <a:ea typeface="+mn-ea"/>
              </a:rPr>
              <a:t>Key Questions</a:t>
            </a:r>
          </a:p>
        </p:txBody>
      </p:sp>
      <p:sp>
        <p:nvSpPr>
          <p:cNvPr id="39940" name="Rectangle 4"/>
          <p:cNvSpPr>
            <a:spLocks noChangeArrowheads="1"/>
          </p:cNvSpPr>
          <p:nvPr/>
        </p:nvSpPr>
        <p:spPr bwMode="auto">
          <a:xfrm>
            <a:off x="272667" y="1585913"/>
            <a:ext cx="2514600" cy="2057400"/>
          </a:xfrm>
          <a:prstGeom prst="rect">
            <a:avLst/>
          </a:prstGeom>
          <a:solidFill>
            <a:srgbClr val="D30A05"/>
          </a:solidFill>
          <a:ln w="9525">
            <a:noFill/>
            <a:miter lim="800000"/>
            <a:headEnd/>
            <a:tailEnd/>
          </a:ln>
          <a:effectLst>
            <a:prstShdw prst="shdw17" dist="17961" dir="2700000">
              <a:srgbClr val="7F0603"/>
            </a:prstShdw>
          </a:effectLst>
        </p:spPr>
        <p:txBody>
          <a:bodyPr wrap="none" anchor="ctr"/>
          <a:lstStyle/>
          <a:p>
            <a:pPr algn="ctr" eaLnBrk="1" hangingPunct="1">
              <a:defRPr/>
            </a:pPr>
            <a:r>
              <a:rPr lang="en-US" sz="2100" dirty="0">
                <a:solidFill>
                  <a:schemeClr val="bg1"/>
                </a:solidFill>
                <a:effectLst>
                  <a:outerShdw blurRad="38100" dist="38100" dir="2700000" algn="tl">
                    <a:srgbClr val="000000"/>
                  </a:outerShdw>
                </a:effectLst>
                <a:latin typeface="Comic Sans MS" pitchFamily="66" charset="0"/>
                <a:ea typeface="+mn-ea"/>
              </a:rPr>
              <a:t>1. How do we</a:t>
            </a:r>
            <a:br>
              <a:rPr lang="en-US" sz="2100" dirty="0">
                <a:solidFill>
                  <a:schemeClr val="bg1"/>
                </a:solidFill>
                <a:effectLst>
                  <a:outerShdw blurRad="38100" dist="38100" dir="2700000" algn="tl">
                    <a:srgbClr val="000000"/>
                  </a:outerShdw>
                </a:effectLst>
                <a:latin typeface="Comic Sans MS" pitchFamily="66" charset="0"/>
                <a:ea typeface="+mn-ea"/>
              </a:rPr>
            </a:br>
            <a:r>
              <a:rPr lang="en-US" sz="2100" dirty="0">
                <a:solidFill>
                  <a:schemeClr val="bg1"/>
                </a:solidFill>
                <a:effectLst>
                  <a:outerShdw blurRad="38100" dist="38100" dir="2700000" algn="tl">
                    <a:srgbClr val="000000"/>
                  </a:outerShdw>
                </a:effectLst>
                <a:latin typeface="Comic Sans MS" pitchFamily="66" charset="0"/>
                <a:ea typeface="+mn-ea"/>
              </a:rPr>
              <a:t>bring the South</a:t>
            </a:r>
            <a:br>
              <a:rPr lang="en-US" sz="2100" dirty="0">
                <a:solidFill>
                  <a:schemeClr val="bg1"/>
                </a:solidFill>
                <a:effectLst>
                  <a:outerShdw blurRad="38100" dist="38100" dir="2700000" algn="tl">
                    <a:srgbClr val="000000"/>
                  </a:outerShdw>
                </a:effectLst>
                <a:latin typeface="Comic Sans MS" pitchFamily="66" charset="0"/>
                <a:ea typeface="+mn-ea"/>
              </a:rPr>
            </a:br>
            <a:r>
              <a:rPr lang="en-US" sz="2100" dirty="0">
                <a:solidFill>
                  <a:schemeClr val="bg1"/>
                </a:solidFill>
                <a:effectLst>
                  <a:outerShdw blurRad="38100" dist="38100" dir="2700000" algn="tl">
                    <a:srgbClr val="000000"/>
                  </a:outerShdw>
                </a:effectLst>
                <a:latin typeface="Comic Sans MS" pitchFamily="66" charset="0"/>
                <a:ea typeface="+mn-ea"/>
              </a:rPr>
              <a:t>back into the </a:t>
            </a:r>
            <a:br>
              <a:rPr lang="en-US" sz="2100" dirty="0">
                <a:solidFill>
                  <a:schemeClr val="bg1"/>
                </a:solidFill>
                <a:effectLst>
                  <a:outerShdw blurRad="38100" dist="38100" dir="2700000" algn="tl">
                    <a:srgbClr val="000000"/>
                  </a:outerShdw>
                </a:effectLst>
                <a:latin typeface="Comic Sans MS" pitchFamily="66" charset="0"/>
                <a:ea typeface="+mn-ea"/>
              </a:rPr>
            </a:br>
            <a:r>
              <a:rPr lang="en-US" sz="2100" dirty="0">
                <a:solidFill>
                  <a:schemeClr val="bg1"/>
                </a:solidFill>
                <a:effectLst>
                  <a:outerShdw blurRad="38100" dist="38100" dir="2700000" algn="tl">
                    <a:srgbClr val="000000"/>
                  </a:outerShdw>
                </a:effectLst>
                <a:latin typeface="Comic Sans MS" pitchFamily="66" charset="0"/>
                <a:ea typeface="+mn-ea"/>
              </a:rPr>
              <a:t>Union?</a:t>
            </a:r>
          </a:p>
        </p:txBody>
      </p:sp>
      <p:sp>
        <p:nvSpPr>
          <p:cNvPr id="39941" name="Rectangle 5"/>
          <p:cNvSpPr>
            <a:spLocks noChangeArrowheads="1"/>
          </p:cNvSpPr>
          <p:nvPr/>
        </p:nvSpPr>
        <p:spPr bwMode="auto">
          <a:xfrm>
            <a:off x="1589183" y="4176713"/>
            <a:ext cx="2514600" cy="2057400"/>
          </a:xfrm>
          <a:prstGeom prst="rect">
            <a:avLst/>
          </a:prstGeom>
          <a:solidFill>
            <a:srgbClr val="D30A05"/>
          </a:solidFill>
          <a:ln w="9525">
            <a:noFill/>
            <a:miter lim="800000"/>
            <a:headEnd/>
            <a:tailEnd/>
          </a:ln>
          <a:effectLst>
            <a:prstShdw prst="shdw17" dist="17961" dir="2700000">
              <a:srgbClr val="7F0603"/>
            </a:prstShdw>
          </a:effectLst>
        </p:spPr>
        <p:txBody>
          <a:bodyPr wrap="none" anchor="ctr"/>
          <a:lstStyle/>
          <a:p>
            <a:pPr algn="ctr" eaLnBrk="1" hangingPunct="1">
              <a:defRPr/>
            </a:pPr>
            <a:r>
              <a:rPr lang="en-US" sz="2100">
                <a:solidFill>
                  <a:schemeClr val="bg1"/>
                </a:solidFill>
                <a:effectLst>
                  <a:outerShdw blurRad="38100" dist="38100" dir="2700000" algn="tl">
                    <a:srgbClr val="000000"/>
                  </a:outerShdw>
                </a:effectLst>
                <a:latin typeface="Comic Sans MS" pitchFamily="66" charset="0"/>
                <a:ea typeface="+mn-ea"/>
              </a:rPr>
              <a:t>2. How do we </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rebuild the </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South after its</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destruction </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during the war?</a:t>
            </a:r>
          </a:p>
        </p:txBody>
      </p:sp>
      <p:sp>
        <p:nvSpPr>
          <p:cNvPr id="39942" name="Rectangle 6"/>
          <p:cNvSpPr>
            <a:spLocks noChangeArrowheads="1"/>
          </p:cNvSpPr>
          <p:nvPr/>
        </p:nvSpPr>
        <p:spPr bwMode="auto">
          <a:xfrm>
            <a:off x="5029200" y="4038600"/>
            <a:ext cx="2514600" cy="2057400"/>
          </a:xfrm>
          <a:prstGeom prst="rect">
            <a:avLst/>
          </a:prstGeom>
          <a:solidFill>
            <a:srgbClr val="D30A05"/>
          </a:solidFill>
          <a:ln w="9525">
            <a:noFill/>
            <a:miter lim="800000"/>
            <a:headEnd/>
            <a:tailEnd/>
          </a:ln>
          <a:effectLst>
            <a:prstShdw prst="shdw17" dist="17961" dir="2700000">
              <a:srgbClr val="7F0603"/>
            </a:prstShdw>
          </a:effectLst>
        </p:spPr>
        <p:txBody>
          <a:bodyPr wrap="none" anchor="ctr"/>
          <a:lstStyle/>
          <a:p>
            <a:pPr algn="ctr" eaLnBrk="1" hangingPunct="1">
              <a:defRPr/>
            </a:pPr>
            <a:r>
              <a:rPr lang="en-US" sz="2100">
                <a:solidFill>
                  <a:schemeClr val="bg1"/>
                </a:solidFill>
                <a:effectLst>
                  <a:outerShdw blurRad="38100" dist="38100" dir="2700000" algn="tl">
                    <a:srgbClr val="000000"/>
                  </a:outerShdw>
                </a:effectLst>
                <a:latin typeface="Comic Sans MS" pitchFamily="66" charset="0"/>
                <a:ea typeface="+mn-ea"/>
              </a:rPr>
              <a:t>3. How do we</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integrate and</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protect newly-</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emancipated</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black freedmen?</a:t>
            </a:r>
          </a:p>
        </p:txBody>
      </p:sp>
      <p:sp>
        <p:nvSpPr>
          <p:cNvPr id="39943" name="Rectangle 7"/>
          <p:cNvSpPr>
            <a:spLocks noChangeArrowheads="1"/>
          </p:cNvSpPr>
          <p:nvPr/>
        </p:nvSpPr>
        <p:spPr bwMode="auto">
          <a:xfrm>
            <a:off x="6019800" y="1524000"/>
            <a:ext cx="2514600" cy="2057400"/>
          </a:xfrm>
          <a:prstGeom prst="rect">
            <a:avLst/>
          </a:prstGeom>
          <a:solidFill>
            <a:srgbClr val="D30A05"/>
          </a:solidFill>
          <a:ln w="9525">
            <a:noFill/>
            <a:miter lim="800000"/>
            <a:headEnd/>
            <a:tailEnd/>
          </a:ln>
          <a:effectLst>
            <a:prstShdw prst="shdw17" dist="17961" dir="2700000">
              <a:srgbClr val="7F0603"/>
            </a:prstShdw>
          </a:effectLst>
        </p:spPr>
        <p:txBody>
          <a:bodyPr wrap="none" anchor="ctr"/>
          <a:lstStyle/>
          <a:p>
            <a:pPr algn="ctr" eaLnBrk="1" hangingPunct="1">
              <a:defRPr/>
            </a:pPr>
            <a:r>
              <a:rPr lang="en-US" sz="2100">
                <a:solidFill>
                  <a:schemeClr val="bg1"/>
                </a:solidFill>
                <a:effectLst>
                  <a:outerShdw blurRad="38100" dist="38100" dir="2700000" algn="tl">
                    <a:srgbClr val="000000"/>
                  </a:outerShdw>
                </a:effectLst>
                <a:latin typeface="Comic Sans MS" pitchFamily="66" charset="0"/>
                <a:ea typeface="+mn-ea"/>
              </a:rPr>
              <a:t>4. What branch</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of government</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should control</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the process of</a:t>
            </a:r>
            <a:br>
              <a:rPr lang="en-US" sz="2100">
                <a:solidFill>
                  <a:schemeClr val="bg1"/>
                </a:solidFill>
                <a:effectLst>
                  <a:outerShdw blurRad="38100" dist="38100" dir="2700000" algn="tl">
                    <a:srgbClr val="000000"/>
                  </a:outerShdw>
                </a:effectLst>
                <a:latin typeface="Comic Sans MS" pitchFamily="66" charset="0"/>
                <a:ea typeface="+mn-ea"/>
              </a:rPr>
            </a:br>
            <a:r>
              <a:rPr lang="en-US" sz="2100">
                <a:solidFill>
                  <a:schemeClr val="bg1"/>
                </a:solidFill>
                <a:effectLst>
                  <a:outerShdw blurRad="38100" dist="38100" dir="2700000" algn="tl">
                    <a:srgbClr val="000000"/>
                  </a:outerShdw>
                </a:effectLst>
                <a:latin typeface="Comic Sans MS" pitchFamily="66" charset="0"/>
                <a:ea typeface="+mn-ea"/>
              </a:rPr>
              <a:t>Reconstruction?</a:t>
            </a:r>
          </a:p>
        </p:txBody>
      </p:sp>
      <p:sp>
        <p:nvSpPr>
          <p:cNvPr id="39944" name="Line 8"/>
          <p:cNvSpPr>
            <a:spLocks noChangeShapeType="1"/>
          </p:cNvSpPr>
          <p:nvPr/>
        </p:nvSpPr>
        <p:spPr bwMode="auto">
          <a:xfrm flipH="1">
            <a:off x="2057400" y="1066800"/>
            <a:ext cx="990600" cy="381000"/>
          </a:xfrm>
          <a:prstGeom prst="line">
            <a:avLst/>
          </a:prstGeom>
          <a:noFill/>
          <a:ln w="28575">
            <a:solidFill>
              <a:srgbClr val="D30A05"/>
            </a:solidFill>
            <a:round/>
            <a:headEnd/>
            <a:tailEnd type="triangle" w="med" len="med"/>
          </a:ln>
          <a:effectLst>
            <a:prstShdw prst="shdw17" dist="17961" dir="2700000">
              <a:srgbClr val="7F0603">
                <a:alpha val="74997"/>
              </a:srgbClr>
            </a:prstShdw>
          </a:effectLst>
        </p:spPr>
        <p:txBody>
          <a:bodyPr/>
          <a:lstStyle/>
          <a:p>
            <a:endParaRPr lang="en-US"/>
          </a:p>
        </p:txBody>
      </p:sp>
      <p:sp>
        <p:nvSpPr>
          <p:cNvPr id="39945" name="Line 9"/>
          <p:cNvSpPr>
            <a:spLocks noChangeShapeType="1"/>
          </p:cNvSpPr>
          <p:nvPr/>
        </p:nvSpPr>
        <p:spPr bwMode="auto">
          <a:xfrm flipH="1">
            <a:off x="3276600" y="1219200"/>
            <a:ext cx="762000" cy="2743200"/>
          </a:xfrm>
          <a:prstGeom prst="line">
            <a:avLst/>
          </a:prstGeom>
          <a:noFill/>
          <a:ln w="28575">
            <a:solidFill>
              <a:srgbClr val="D30A05"/>
            </a:solidFill>
            <a:round/>
            <a:headEnd/>
            <a:tailEnd type="triangle" w="med" len="med"/>
          </a:ln>
          <a:effectLst>
            <a:prstShdw prst="shdw17" dist="17961" dir="2700000">
              <a:srgbClr val="7F0603">
                <a:alpha val="74997"/>
              </a:srgbClr>
            </a:prstShdw>
          </a:effectLst>
        </p:spPr>
        <p:txBody>
          <a:bodyPr/>
          <a:lstStyle/>
          <a:p>
            <a:endParaRPr lang="en-US"/>
          </a:p>
        </p:txBody>
      </p:sp>
      <p:sp>
        <p:nvSpPr>
          <p:cNvPr id="39946" name="Line 10"/>
          <p:cNvSpPr>
            <a:spLocks noChangeShapeType="1"/>
          </p:cNvSpPr>
          <p:nvPr/>
        </p:nvSpPr>
        <p:spPr bwMode="auto">
          <a:xfrm>
            <a:off x="4953000" y="1219200"/>
            <a:ext cx="914400" cy="2743200"/>
          </a:xfrm>
          <a:prstGeom prst="line">
            <a:avLst/>
          </a:prstGeom>
          <a:noFill/>
          <a:ln w="28575">
            <a:solidFill>
              <a:srgbClr val="D30A05"/>
            </a:solidFill>
            <a:round/>
            <a:headEnd/>
            <a:tailEnd type="triangle" w="med" len="med"/>
          </a:ln>
          <a:effectLst>
            <a:prstShdw prst="shdw17" dist="17961" dir="2700000">
              <a:srgbClr val="7F0603">
                <a:alpha val="74997"/>
              </a:srgbClr>
            </a:prstShdw>
          </a:effectLst>
        </p:spPr>
        <p:txBody>
          <a:bodyPr/>
          <a:lstStyle/>
          <a:p>
            <a:endParaRPr lang="en-US"/>
          </a:p>
        </p:txBody>
      </p:sp>
      <p:sp>
        <p:nvSpPr>
          <p:cNvPr id="39947" name="Line 11"/>
          <p:cNvSpPr>
            <a:spLocks noChangeShapeType="1"/>
          </p:cNvSpPr>
          <p:nvPr/>
        </p:nvSpPr>
        <p:spPr bwMode="auto">
          <a:xfrm>
            <a:off x="6019800" y="990600"/>
            <a:ext cx="914400" cy="457200"/>
          </a:xfrm>
          <a:prstGeom prst="line">
            <a:avLst/>
          </a:prstGeom>
          <a:noFill/>
          <a:ln w="28575">
            <a:solidFill>
              <a:srgbClr val="D30A05"/>
            </a:solidFill>
            <a:round/>
            <a:headEnd/>
            <a:tailEnd type="triangle" w="med" len="med"/>
          </a:ln>
          <a:effectLst>
            <a:prstShdw prst="shdw17" dist="17961" dir="2700000">
              <a:srgbClr val="7F0603">
                <a:alpha val="74997"/>
              </a:srgbClr>
            </a:prstShdw>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amond(out)">
                                      <p:cBhvr>
                                        <p:cTn id="7" dur="1000"/>
                                        <p:tgtEl>
                                          <p:spTgt spid="39940"/>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39944"/>
                                        </p:tgtEl>
                                        <p:attrNameLst>
                                          <p:attrName>style.visibility</p:attrName>
                                        </p:attrNameLst>
                                      </p:cBhvr>
                                      <p:to>
                                        <p:strVal val="visible"/>
                                      </p:to>
                                    </p:set>
                                    <p:animEffect transition="in" filter="diamond(out)">
                                      <p:cBhvr>
                                        <p:cTn id="10" dur="1000"/>
                                        <p:tgtEl>
                                          <p:spTgt spid="3994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animEffect transition="in" filter="slide(fromTop)">
                                      <p:cBhvr>
                                        <p:cTn id="15" dur="1000"/>
                                        <p:tgtEl>
                                          <p:spTgt spid="39941"/>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9945"/>
                                        </p:tgtEl>
                                        <p:attrNameLst>
                                          <p:attrName>style.visibility</p:attrName>
                                        </p:attrNameLst>
                                      </p:cBhvr>
                                      <p:to>
                                        <p:strVal val="visible"/>
                                      </p:to>
                                    </p:set>
                                    <p:animEffect transition="in" filter="slide(fromTop)">
                                      <p:cBhvr>
                                        <p:cTn id="18" dur="1000"/>
                                        <p:tgtEl>
                                          <p:spTgt spid="3994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942"/>
                                        </p:tgtEl>
                                        <p:attrNameLst>
                                          <p:attrName>style.visibility</p:attrName>
                                        </p:attrNameLst>
                                      </p:cBhvr>
                                      <p:to>
                                        <p:strVal val="visible"/>
                                      </p:to>
                                    </p:set>
                                    <p:animEffect transition="in" filter="dissolve">
                                      <p:cBhvr>
                                        <p:cTn id="23" dur="1000"/>
                                        <p:tgtEl>
                                          <p:spTgt spid="3994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946"/>
                                        </p:tgtEl>
                                        <p:attrNameLst>
                                          <p:attrName>style.visibility</p:attrName>
                                        </p:attrNameLst>
                                      </p:cBhvr>
                                      <p:to>
                                        <p:strVal val="visible"/>
                                      </p:to>
                                    </p:set>
                                    <p:animEffect transition="in" filter="dissolve">
                                      <p:cBhvr>
                                        <p:cTn id="26" dur="1000"/>
                                        <p:tgtEl>
                                          <p:spTgt spid="39946"/>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32" fill="hold" grpId="0" nodeType="clickEffect">
                                  <p:stCondLst>
                                    <p:cond delay="0"/>
                                  </p:stCondLst>
                                  <p:childTnLst>
                                    <p:set>
                                      <p:cBhvr>
                                        <p:cTn id="30" dur="1" fill="hold">
                                          <p:stCondLst>
                                            <p:cond delay="0"/>
                                          </p:stCondLst>
                                        </p:cTn>
                                        <p:tgtEl>
                                          <p:spTgt spid="39943"/>
                                        </p:tgtEl>
                                        <p:attrNameLst>
                                          <p:attrName>style.visibility</p:attrName>
                                        </p:attrNameLst>
                                      </p:cBhvr>
                                      <p:to>
                                        <p:strVal val="visible"/>
                                      </p:to>
                                    </p:set>
                                    <p:animEffect transition="in" filter="plus(out)">
                                      <p:cBhvr>
                                        <p:cTn id="31" dur="1000"/>
                                        <p:tgtEl>
                                          <p:spTgt spid="39943"/>
                                        </p:tgtEl>
                                      </p:cBhvr>
                                    </p:animEffect>
                                  </p:childTnLst>
                                </p:cTn>
                              </p:par>
                              <p:par>
                                <p:cTn id="32" presetID="13" presetClass="entr" presetSubtype="32" fill="hold" grpId="0" nodeType="withEffect">
                                  <p:stCondLst>
                                    <p:cond delay="0"/>
                                  </p:stCondLst>
                                  <p:childTnLst>
                                    <p:set>
                                      <p:cBhvr>
                                        <p:cTn id="33" dur="1" fill="hold">
                                          <p:stCondLst>
                                            <p:cond delay="0"/>
                                          </p:stCondLst>
                                        </p:cTn>
                                        <p:tgtEl>
                                          <p:spTgt spid="39947"/>
                                        </p:tgtEl>
                                        <p:attrNameLst>
                                          <p:attrName>style.visibility</p:attrName>
                                        </p:attrNameLst>
                                      </p:cBhvr>
                                      <p:to>
                                        <p:strVal val="visible"/>
                                      </p:to>
                                    </p:set>
                                    <p:animEffect transition="in" filter="plus(out)">
                                      <p:cBhvr>
                                        <p:cTn id="34" dur="10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animBg="1"/>
      <p:bldP spid="39942" grpId="0" animBg="1"/>
      <p:bldP spid="39943" grpId="0" animBg="1"/>
      <p:bldP spid="39944" grpId="0" animBg="1"/>
      <p:bldP spid="39945" grpId="0" animBg="1"/>
      <p:bldP spid="39946" grpId="0" animBg="1"/>
      <p:bldP spid="3994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normAutofit/>
          </a:bodyPr>
          <a:lstStyle/>
          <a:p>
            <a:r>
              <a:rPr lang="en-US" sz="3600" dirty="0"/>
              <a:t>Johnson VETOED the plan and Congress IMMEDIATELY OVERRODE the </a:t>
            </a:r>
            <a:r>
              <a:rPr lang="en-US" sz="3600" dirty="0" smtClean="0"/>
              <a:t>veto… </a:t>
            </a:r>
          </a:p>
          <a:p>
            <a:endParaRPr lang="en-US" sz="3600" dirty="0"/>
          </a:p>
          <a:p>
            <a:pPr marL="0" indent="0">
              <a:buNone/>
            </a:pPr>
            <a:r>
              <a:rPr lang="en-US" sz="3600" dirty="0" smtClean="0"/>
              <a:t>…which </a:t>
            </a:r>
            <a:r>
              <a:rPr lang="en-US" sz="3600" dirty="0"/>
              <a:t>made </a:t>
            </a:r>
            <a:r>
              <a:rPr lang="en-US" sz="3600" dirty="0" smtClean="0"/>
              <a:t>Congressional Reconstruction </a:t>
            </a:r>
            <a:r>
              <a:rPr lang="en-US" sz="3600" dirty="0"/>
              <a:t>the OFFICIAL RECONSTRUCTION PLAN</a:t>
            </a:r>
          </a:p>
          <a:p>
            <a:endParaRPr lang="en-US" sz="3600" dirty="0"/>
          </a:p>
        </p:txBody>
      </p:sp>
    </p:spTree>
    <p:extLst>
      <p:ext uri="{BB962C8B-B14F-4D97-AF65-F5344CB8AC3E}">
        <p14:creationId xmlns:p14="http://schemas.microsoft.com/office/powerpoint/2010/main" val="1712682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953000"/>
          </a:xfrm>
        </p:spPr>
        <p:txBody>
          <a:bodyPr>
            <a:normAutofit/>
          </a:bodyPr>
          <a:lstStyle/>
          <a:p>
            <a:r>
              <a:rPr lang="en-US" sz="2800" dirty="0" smtClean="0"/>
              <a:t>Congress does not like Johnson and wants to get him out of office</a:t>
            </a:r>
          </a:p>
          <a:p>
            <a:endParaRPr lang="en-US" sz="2800" dirty="0"/>
          </a:p>
          <a:p>
            <a:r>
              <a:rPr lang="en-US" sz="2800" dirty="0" smtClean="0"/>
              <a:t>In March 1867 Congress passes the </a:t>
            </a:r>
          </a:p>
          <a:p>
            <a:endParaRPr lang="en-US" sz="2800" dirty="0" smtClean="0"/>
          </a:p>
          <a:p>
            <a:pPr marL="465138" indent="-465138" eaLnBrk="1" hangingPunct="1">
              <a:spcBef>
                <a:spcPct val="50000"/>
              </a:spcBef>
              <a:buClr>
                <a:srgbClr val="D30A05"/>
              </a:buClr>
              <a:buFont typeface="Wingdings" pitchFamily="36" charset="2"/>
              <a:buChar char="«"/>
            </a:pPr>
            <a:r>
              <a:rPr lang="en-US" sz="3200" dirty="0">
                <a:solidFill>
                  <a:srgbClr val="D02800"/>
                </a:solidFill>
              </a:rPr>
              <a:t>Tenure of Office Act</a:t>
            </a:r>
          </a:p>
          <a:p>
            <a:pPr marL="346075" lvl="1" indent="-346075" eaLnBrk="1" hangingPunct="1">
              <a:spcBef>
                <a:spcPct val="50000"/>
              </a:spcBef>
              <a:buClr>
                <a:srgbClr val="000080"/>
              </a:buClr>
              <a:buSzPct val="80000"/>
              <a:buFont typeface="DavysOtherDingbats" pitchFamily="2" charset="0"/>
              <a:buChar char="*"/>
            </a:pPr>
            <a:r>
              <a:rPr lang="en-US" sz="2800" dirty="0"/>
              <a:t>The President could not remove </a:t>
            </a:r>
            <a:r>
              <a:rPr lang="en-US" sz="2800" dirty="0" smtClean="0"/>
              <a:t>any </a:t>
            </a:r>
            <a:r>
              <a:rPr lang="en-US" sz="2800" dirty="0"/>
              <a:t>officials [esp. Cabinet members] without the Senate’s consent, if the position originally required Senate approval.</a:t>
            </a:r>
          </a:p>
          <a:p>
            <a:endParaRPr lang="en-US" sz="2800" dirty="0" smtClean="0"/>
          </a:p>
          <a:p>
            <a:endParaRPr lang="en-US" sz="2800" dirty="0"/>
          </a:p>
          <a:p>
            <a:endParaRPr lang="en-US" sz="2800" dirty="0"/>
          </a:p>
        </p:txBody>
      </p:sp>
    </p:spTree>
    <p:extLst>
      <p:ext uri="{BB962C8B-B14F-4D97-AF65-F5344CB8AC3E}">
        <p14:creationId xmlns:p14="http://schemas.microsoft.com/office/powerpoint/2010/main" val="2362253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33400" y="304800"/>
            <a:ext cx="8229600" cy="1066800"/>
          </a:xfrm>
          <a:prstGeom prst="rect">
            <a:avLst/>
          </a:prstGeom>
          <a:noFill/>
          <a:ln w="9525">
            <a:noFill/>
            <a:miter lim="800000"/>
            <a:headEnd/>
            <a:tailEnd/>
          </a:ln>
        </p:spPr>
        <p:txBody>
          <a:bodyPr wrap="square">
            <a:spAutoFit/>
          </a:bodyPr>
          <a:lstStyle/>
          <a:p>
            <a:pPr eaLnBrk="1" hangingPunct="1">
              <a:spcBef>
                <a:spcPct val="50000"/>
              </a:spcBef>
            </a:pPr>
            <a:endParaRPr lang="en-US" sz="3200" b="0">
              <a:solidFill>
                <a:schemeClr val="tx1"/>
              </a:solidFill>
              <a:latin typeface="Arial" charset="0"/>
            </a:endParaRPr>
          </a:p>
        </p:txBody>
      </p:sp>
      <p:sp>
        <p:nvSpPr>
          <p:cNvPr id="57347" name="Text Box 3"/>
          <p:cNvSpPr txBox="1">
            <a:spLocks noChangeArrowheads="1"/>
          </p:cNvSpPr>
          <p:nvPr/>
        </p:nvSpPr>
        <p:spPr bwMode="auto">
          <a:xfrm>
            <a:off x="228600" y="334963"/>
            <a:ext cx="8763000" cy="677862"/>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3800" dirty="0">
                <a:solidFill>
                  <a:srgbClr val="000099"/>
                </a:solidFill>
                <a:latin typeface="Insula" pitchFamily="66" charset="0"/>
              </a:rPr>
              <a:t>President Johnson’s Impeachment</a:t>
            </a:r>
          </a:p>
        </p:txBody>
      </p:sp>
      <p:sp>
        <p:nvSpPr>
          <p:cNvPr id="57349" name="Text Box 5"/>
          <p:cNvSpPr txBox="1">
            <a:spLocks noChangeArrowheads="1"/>
          </p:cNvSpPr>
          <p:nvPr/>
        </p:nvSpPr>
        <p:spPr bwMode="auto">
          <a:xfrm>
            <a:off x="313981" y="1676400"/>
            <a:ext cx="8839200" cy="2677656"/>
          </a:xfrm>
          <a:prstGeom prst="rect">
            <a:avLst/>
          </a:prstGeom>
          <a:noFill/>
          <a:ln w="9525">
            <a:noFill/>
            <a:miter lim="800000"/>
            <a:headEnd/>
            <a:tailEnd/>
          </a:ln>
        </p:spPr>
        <p:txBody>
          <a:bodyPr>
            <a:spAutoFit/>
          </a:bodyPr>
          <a:lstStyle/>
          <a:p>
            <a:pPr marL="457200" indent="-457200" eaLnBrk="1" hangingPunct="1">
              <a:spcBef>
                <a:spcPct val="50000"/>
              </a:spcBef>
              <a:buClr>
                <a:srgbClr val="D30A05"/>
              </a:buClr>
              <a:buFont typeface="Wingdings" pitchFamily="36" charset="2"/>
              <a:buChar char="«"/>
            </a:pPr>
            <a:r>
              <a:rPr lang="en-US" sz="2800" b="0" dirty="0">
                <a:solidFill>
                  <a:schemeClr val="tx1"/>
                </a:solidFill>
              </a:rPr>
              <a:t>Johnson </a:t>
            </a:r>
            <a:r>
              <a:rPr lang="en-US" sz="2800" b="0" dirty="0" smtClean="0">
                <a:solidFill>
                  <a:schemeClr val="tx1"/>
                </a:solidFill>
              </a:rPr>
              <a:t>fires Secretary of War Edwin </a:t>
            </a:r>
            <a:r>
              <a:rPr lang="en-US" sz="2800" b="0" dirty="0">
                <a:solidFill>
                  <a:schemeClr val="tx1"/>
                </a:solidFill>
              </a:rPr>
              <a:t>Stanton in February, </a:t>
            </a:r>
            <a:r>
              <a:rPr lang="en-US" sz="2800" b="0" dirty="0" smtClean="0">
                <a:solidFill>
                  <a:schemeClr val="tx1"/>
                </a:solidFill>
              </a:rPr>
              <a:t>1868</a:t>
            </a:r>
          </a:p>
          <a:p>
            <a:pPr marL="457200" indent="-457200" eaLnBrk="1" hangingPunct="1">
              <a:spcBef>
                <a:spcPct val="50000"/>
              </a:spcBef>
              <a:buClr>
                <a:srgbClr val="D30A05"/>
              </a:buClr>
              <a:buFont typeface="Wingdings" pitchFamily="36" charset="2"/>
              <a:buChar char="«"/>
            </a:pPr>
            <a:endParaRPr lang="en-US" sz="2800" b="0" dirty="0">
              <a:solidFill>
                <a:schemeClr val="tx1"/>
              </a:solidFill>
            </a:endParaRPr>
          </a:p>
          <a:p>
            <a:pPr marL="457200" indent="-457200" eaLnBrk="1" hangingPunct="1">
              <a:spcBef>
                <a:spcPct val="50000"/>
              </a:spcBef>
              <a:buClr>
                <a:srgbClr val="D30A05"/>
              </a:buClr>
              <a:buFont typeface="Wingdings" pitchFamily="36" charset="2"/>
              <a:buChar char="«"/>
            </a:pPr>
            <a:r>
              <a:rPr lang="en-US" sz="2800" b="0" dirty="0" smtClean="0">
                <a:solidFill>
                  <a:schemeClr val="tx1"/>
                </a:solidFill>
              </a:rPr>
              <a:t>The </a:t>
            </a:r>
            <a:r>
              <a:rPr lang="en-US" sz="2800" b="0" dirty="0">
                <a:solidFill>
                  <a:schemeClr val="tx1"/>
                </a:solidFill>
              </a:rPr>
              <a:t>House impeached </a:t>
            </a:r>
            <a:r>
              <a:rPr lang="en-US" sz="2800" b="0" dirty="0" smtClean="0">
                <a:solidFill>
                  <a:schemeClr val="tx1"/>
                </a:solidFill>
              </a:rPr>
              <a:t>Johnson </a:t>
            </a:r>
            <a:r>
              <a:rPr lang="en-US" sz="2800" b="0" dirty="0">
                <a:solidFill>
                  <a:schemeClr val="tx1"/>
                </a:solidFill>
              </a:rPr>
              <a:t>on February 24 </a:t>
            </a:r>
            <a:r>
              <a:rPr lang="en-US" sz="2800" b="0" dirty="0" smtClean="0">
                <a:solidFill>
                  <a:schemeClr val="tx1"/>
                </a:solidFill>
              </a:rPr>
              <a:t>by </a:t>
            </a:r>
            <a:r>
              <a:rPr lang="en-US" sz="2800" b="0" dirty="0">
                <a:solidFill>
                  <a:schemeClr val="tx1"/>
                </a:solidFill>
              </a:rPr>
              <a:t>a </a:t>
            </a:r>
            <a:r>
              <a:rPr lang="en-US" sz="2800" b="0" dirty="0" smtClean="0">
                <a:solidFill>
                  <a:schemeClr val="tx1"/>
                </a:solidFill>
              </a:rPr>
              <a:t>vote </a:t>
            </a:r>
            <a:r>
              <a:rPr lang="en-US" sz="2800" b="0" dirty="0">
                <a:solidFill>
                  <a:schemeClr val="tx1"/>
                </a:solidFill>
              </a:rPr>
              <a:t>of 126 – 47!</a:t>
            </a:r>
            <a:endParaRPr lang="en-US" sz="2800" b="0" dirty="0">
              <a:solidFill>
                <a:schemeClr val="tx1"/>
              </a:solidFill>
              <a:sym typeface="Wingdings" pitchFamily="36"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dissolve">
                                      <p:cBhvr>
                                        <p:cTn id="7" dur="1000"/>
                                        <p:tgtEl>
                                          <p:spTgt spid="57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349">
                                            <p:txEl>
                                              <p:pRg st="2" end="2"/>
                                            </p:txEl>
                                          </p:spTgt>
                                        </p:tgtEl>
                                        <p:attrNameLst>
                                          <p:attrName>style.visibility</p:attrName>
                                        </p:attrNameLst>
                                      </p:cBhvr>
                                      <p:to>
                                        <p:strVal val="visible"/>
                                      </p:to>
                                    </p:set>
                                    <p:animEffect transition="in" filter="dissolve">
                                      <p:cBhvr>
                                        <p:cTn id="12" dur="1000"/>
                                        <p:tgtEl>
                                          <p:spTgt spid="573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2286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58371" name="Text Box 3"/>
          <p:cNvSpPr txBox="1">
            <a:spLocks noChangeArrowheads="1"/>
          </p:cNvSpPr>
          <p:nvPr/>
        </p:nvSpPr>
        <p:spPr bwMode="auto">
          <a:xfrm>
            <a:off x="381000" y="334963"/>
            <a:ext cx="8382000" cy="731837"/>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200">
                <a:solidFill>
                  <a:srgbClr val="000099"/>
                </a:solidFill>
                <a:latin typeface="Insula" pitchFamily="66" charset="0"/>
                <a:ea typeface="+mn-ea"/>
              </a:rPr>
              <a:t>The Senate Trial</a:t>
            </a:r>
          </a:p>
        </p:txBody>
      </p:sp>
      <p:pic>
        <p:nvPicPr>
          <p:cNvPr id="41988" name="Picture 6" descr="3a05488v"/>
          <p:cNvPicPr>
            <a:picLocks noChangeAspect="1" noChangeArrowheads="1"/>
          </p:cNvPicPr>
          <p:nvPr/>
        </p:nvPicPr>
        <p:blipFill>
          <a:blip r:embed="rId2" cstate="print">
            <a:lum bright="6000" contrast="12000"/>
          </a:blip>
          <a:srcRect/>
          <a:stretch>
            <a:fillRect/>
          </a:stretch>
        </p:blipFill>
        <p:spPr bwMode="auto">
          <a:xfrm>
            <a:off x="1066800" y="1143000"/>
            <a:ext cx="5181600" cy="3028950"/>
          </a:xfrm>
          <a:prstGeom prst="rect">
            <a:avLst/>
          </a:prstGeom>
          <a:noFill/>
          <a:ln w="9525">
            <a:solidFill>
              <a:srgbClr val="D30A05"/>
            </a:solidFill>
            <a:miter lim="800000"/>
            <a:headEnd/>
            <a:tailEnd/>
          </a:ln>
        </p:spPr>
      </p:pic>
      <p:pic>
        <p:nvPicPr>
          <p:cNvPr id="41989" name="Picture 4" descr="ticket to Johnson's impeachment"/>
          <p:cNvPicPr>
            <a:picLocks noChangeAspect="1" noChangeArrowheads="1"/>
          </p:cNvPicPr>
          <p:nvPr/>
        </p:nvPicPr>
        <p:blipFill>
          <a:blip r:embed="rId3" cstate="print">
            <a:lum bright="-12000" contrast="18000"/>
          </a:blip>
          <a:srcRect t="10396" b="14357"/>
          <a:stretch>
            <a:fillRect/>
          </a:stretch>
        </p:blipFill>
        <p:spPr bwMode="auto">
          <a:xfrm>
            <a:off x="4724400" y="4343400"/>
            <a:ext cx="4038600" cy="2416175"/>
          </a:xfrm>
          <a:prstGeom prst="rect">
            <a:avLst/>
          </a:prstGeom>
          <a:noFill/>
          <a:ln w="9525">
            <a:solidFill>
              <a:srgbClr val="D30A05"/>
            </a:solidFill>
            <a:miter lim="800000"/>
            <a:headEnd/>
            <a:tailEnd/>
          </a:ln>
        </p:spPr>
      </p:pic>
      <p:sp>
        <p:nvSpPr>
          <p:cNvPr id="41990" name="Text Box 7"/>
          <p:cNvSpPr txBox="1">
            <a:spLocks noChangeArrowheads="1"/>
          </p:cNvSpPr>
          <p:nvPr/>
        </p:nvSpPr>
        <p:spPr bwMode="auto">
          <a:xfrm>
            <a:off x="457200" y="4598988"/>
            <a:ext cx="4038600" cy="2292935"/>
          </a:xfrm>
          <a:prstGeom prst="rect">
            <a:avLst/>
          </a:prstGeom>
          <a:noFill/>
          <a:ln w="9525">
            <a:noFill/>
            <a:miter lim="800000"/>
            <a:headEnd/>
            <a:tailEnd/>
          </a:ln>
        </p:spPr>
        <p:txBody>
          <a:bodyPr>
            <a:spAutoFit/>
          </a:bodyPr>
          <a:lstStyle/>
          <a:p>
            <a:pPr marL="339725" indent="-339725" eaLnBrk="1" hangingPunct="1">
              <a:spcBef>
                <a:spcPct val="50000"/>
              </a:spcBef>
              <a:buClr>
                <a:srgbClr val="D30A05"/>
              </a:buClr>
              <a:buFont typeface="Wingdings" pitchFamily="36" charset="2"/>
              <a:buChar char="«"/>
            </a:pPr>
            <a:r>
              <a:rPr lang="en-US" sz="2600" b="0" dirty="0">
                <a:solidFill>
                  <a:schemeClr val="tx1"/>
                </a:solidFill>
              </a:rPr>
              <a:t>11 week trial.</a:t>
            </a:r>
          </a:p>
          <a:p>
            <a:pPr marL="339725" indent="-339725" eaLnBrk="1" hangingPunct="1">
              <a:spcBef>
                <a:spcPct val="50000"/>
              </a:spcBef>
              <a:buClr>
                <a:srgbClr val="D30A05"/>
              </a:buClr>
              <a:buFont typeface="Wingdings" pitchFamily="36" charset="2"/>
              <a:buChar char="«"/>
            </a:pPr>
            <a:r>
              <a:rPr lang="en-US" sz="2600" b="0" dirty="0">
                <a:solidFill>
                  <a:schemeClr val="tx1"/>
                </a:solidFill>
              </a:rPr>
              <a:t>Johnson acquitted </a:t>
            </a:r>
            <a:br>
              <a:rPr lang="en-US" sz="2600" b="0" dirty="0">
                <a:solidFill>
                  <a:schemeClr val="tx1"/>
                </a:solidFill>
              </a:rPr>
            </a:br>
            <a:r>
              <a:rPr lang="en-US" sz="2600" b="0" dirty="0">
                <a:solidFill>
                  <a:schemeClr val="tx1"/>
                </a:solidFill>
              </a:rPr>
              <a:t>35 to 19 (one short of required 2/3s  </a:t>
            </a:r>
            <a:r>
              <a:rPr lang="en-US" sz="2600" b="0" dirty="0" smtClean="0">
                <a:solidFill>
                  <a:schemeClr val="tx1"/>
                </a:solidFill>
              </a:rPr>
              <a:t>vote to remove </a:t>
            </a:r>
            <a:r>
              <a:rPr lang="en-US" sz="2600" b="0" smtClean="0">
                <a:solidFill>
                  <a:schemeClr val="tx1"/>
                </a:solidFill>
              </a:rPr>
              <a:t>from office).</a:t>
            </a:r>
            <a:endParaRPr lang="en-US" sz="2600" b="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WordArt 2"/>
          <p:cNvSpPr>
            <a:spLocks noChangeArrowheads="1" noChangeShapeType="1" noTextEdit="1"/>
          </p:cNvSpPr>
          <p:nvPr/>
        </p:nvSpPr>
        <p:spPr bwMode="auto">
          <a:xfrm>
            <a:off x="1905000" y="762000"/>
            <a:ext cx="5334000" cy="5257800"/>
          </a:xfrm>
          <a:prstGeom prst="rect">
            <a:avLst/>
          </a:prstGeom>
        </p:spPr>
        <p:txBody>
          <a:bodyPr wrap="none" fromWordArt="1">
            <a:prstTxWarp prst="textPlain">
              <a:avLst>
                <a:gd name="adj" fmla="val 50000"/>
              </a:avLst>
            </a:prstTxWarp>
          </a:bodyPr>
          <a:lstStyle/>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The</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Grant</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Administration</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(1868-1876)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63491" name="Text Box 3"/>
          <p:cNvSpPr txBox="1">
            <a:spLocks noChangeArrowheads="1"/>
          </p:cNvSpPr>
          <p:nvPr/>
        </p:nvSpPr>
        <p:spPr bwMode="auto">
          <a:xfrm>
            <a:off x="381000" y="3048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The 1868 Republican Ticket</a:t>
            </a:r>
          </a:p>
        </p:txBody>
      </p:sp>
      <p:pic>
        <p:nvPicPr>
          <p:cNvPr id="56324" name="Picture 8" descr="NatlUnionRepCands186812w"/>
          <p:cNvPicPr>
            <a:picLocks noChangeAspect="1" noChangeArrowheads="1"/>
          </p:cNvPicPr>
          <p:nvPr/>
        </p:nvPicPr>
        <p:blipFill>
          <a:blip r:embed="rId2" cstate="print">
            <a:lum bright="-12000" contrast="18000"/>
          </a:blip>
          <a:srcRect l="2197" t="1561" r="2197" b="3252"/>
          <a:stretch>
            <a:fillRect/>
          </a:stretch>
        </p:blipFill>
        <p:spPr bwMode="auto">
          <a:xfrm>
            <a:off x="1524000" y="1097507"/>
            <a:ext cx="6629400" cy="4648200"/>
          </a:xfrm>
          <a:prstGeom prst="rect">
            <a:avLst/>
          </a:prstGeom>
          <a:noFill/>
          <a:ln w="9525">
            <a:solidFill>
              <a:srgbClr val="D30A05"/>
            </a:solidFill>
            <a:miter lim="800000"/>
            <a:headEnd/>
            <a:tailEnd/>
          </a:ln>
        </p:spPr>
      </p:pic>
      <p:sp>
        <p:nvSpPr>
          <p:cNvPr id="2" name="TextBox 1"/>
          <p:cNvSpPr txBox="1"/>
          <p:nvPr/>
        </p:nvSpPr>
        <p:spPr>
          <a:xfrm>
            <a:off x="1676400" y="6019800"/>
            <a:ext cx="2933700" cy="461665"/>
          </a:xfrm>
          <a:prstGeom prst="rect">
            <a:avLst/>
          </a:prstGeom>
          <a:noFill/>
        </p:spPr>
        <p:txBody>
          <a:bodyPr wrap="square" rtlCol="0">
            <a:spAutoFit/>
          </a:bodyPr>
          <a:lstStyle/>
          <a:p>
            <a:r>
              <a:rPr lang="en-US" dirty="0" smtClean="0"/>
              <a:t>Ulysses S. Grant</a:t>
            </a:r>
            <a:endParaRPr lang="en-US" dirty="0"/>
          </a:p>
        </p:txBody>
      </p:sp>
      <p:sp>
        <p:nvSpPr>
          <p:cNvPr id="4" name="TextBox 3"/>
          <p:cNvSpPr txBox="1"/>
          <p:nvPr/>
        </p:nvSpPr>
        <p:spPr>
          <a:xfrm>
            <a:off x="5791200" y="6019800"/>
            <a:ext cx="2667000" cy="461665"/>
          </a:xfrm>
          <a:prstGeom prst="rect">
            <a:avLst/>
          </a:prstGeom>
          <a:noFill/>
        </p:spPr>
        <p:txBody>
          <a:bodyPr wrap="square" rtlCol="0">
            <a:spAutoFit/>
          </a:bodyPr>
          <a:lstStyle/>
          <a:p>
            <a:r>
              <a:rPr lang="en-US" dirty="0" smtClean="0"/>
              <a:t>Schuyler Colfax</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72707" name="Text Box 3"/>
          <p:cNvSpPr txBox="1">
            <a:spLocks noChangeArrowheads="1"/>
          </p:cNvSpPr>
          <p:nvPr/>
        </p:nvSpPr>
        <p:spPr bwMode="auto">
          <a:xfrm>
            <a:off x="381000" y="3048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The 1868 Democratic Ticket</a:t>
            </a:r>
          </a:p>
        </p:txBody>
      </p:sp>
      <p:pic>
        <p:nvPicPr>
          <p:cNvPr id="57348" name="Picture 5" descr="NatlDemBannerVict186812w"/>
          <p:cNvPicPr>
            <a:picLocks noChangeAspect="1" noChangeArrowheads="1"/>
          </p:cNvPicPr>
          <p:nvPr/>
        </p:nvPicPr>
        <p:blipFill>
          <a:blip r:embed="rId2" cstate="print">
            <a:lum bright="-12000" contrast="12000"/>
          </a:blip>
          <a:srcRect l="7069" r="4565" b="8537"/>
          <a:stretch>
            <a:fillRect/>
          </a:stretch>
        </p:blipFill>
        <p:spPr bwMode="auto">
          <a:xfrm>
            <a:off x="2819400" y="1219200"/>
            <a:ext cx="3556000" cy="5334000"/>
          </a:xfrm>
          <a:prstGeom prst="rect">
            <a:avLst/>
          </a:prstGeom>
          <a:noFill/>
          <a:ln w="9525">
            <a:solidFill>
              <a:srgbClr val="D30A05"/>
            </a:solidFill>
            <a:miter lim="800000"/>
            <a:headEnd/>
            <a:tailEnd/>
          </a:ln>
        </p:spPr>
      </p:pic>
      <p:sp>
        <p:nvSpPr>
          <p:cNvPr id="6" name="TextBox 5"/>
          <p:cNvSpPr txBox="1"/>
          <p:nvPr/>
        </p:nvSpPr>
        <p:spPr>
          <a:xfrm>
            <a:off x="914400" y="3657600"/>
            <a:ext cx="1828800" cy="830997"/>
          </a:xfrm>
          <a:prstGeom prst="rect">
            <a:avLst/>
          </a:prstGeom>
          <a:noFill/>
        </p:spPr>
        <p:txBody>
          <a:bodyPr wrap="square" rtlCol="0">
            <a:spAutoFit/>
          </a:bodyPr>
          <a:lstStyle/>
          <a:p>
            <a:r>
              <a:rPr lang="en-US" dirty="0" smtClean="0"/>
              <a:t>Horatio Seymour</a:t>
            </a:r>
            <a:endParaRPr lang="en-US" dirty="0"/>
          </a:p>
        </p:txBody>
      </p:sp>
      <p:sp>
        <p:nvSpPr>
          <p:cNvPr id="7" name="TextBox 6"/>
          <p:cNvSpPr txBox="1"/>
          <p:nvPr/>
        </p:nvSpPr>
        <p:spPr>
          <a:xfrm>
            <a:off x="6553200" y="3657600"/>
            <a:ext cx="2133600" cy="461665"/>
          </a:xfrm>
          <a:prstGeom prst="rect">
            <a:avLst/>
          </a:prstGeom>
          <a:noFill/>
        </p:spPr>
        <p:txBody>
          <a:bodyPr wrap="square" rtlCol="0">
            <a:spAutoFit/>
          </a:bodyPr>
          <a:lstStyle/>
          <a:p>
            <a:r>
              <a:rPr lang="en-US" dirty="0" smtClean="0"/>
              <a:t>Frank Blair</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71683" name="Text Box 3"/>
          <p:cNvSpPr txBox="1">
            <a:spLocks noChangeArrowheads="1"/>
          </p:cNvSpPr>
          <p:nvPr/>
        </p:nvSpPr>
        <p:spPr bwMode="auto">
          <a:xfrm>
            <a:off x="381000" y="3048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1868 Presidential Election</a:t>
            </a:r>
          </a:p>
        </p:txBody>
      </p:sp>
      <p:pic>
        <p:nvPicPr>
          <p:cNvPr id="59396" name="Picture 5" descr="1868 Election-1"/>
          <p:cNvPicPr>
            <a:picLocks noChangeAspect="1" noChangeArrowheads="1"/>
          </p:cNvPicPr>
          <p:nvPr/>
        </p:nvPicPr>
        <p:blipFill>
          <a:blip r:embed="rId2" cstate="print">
            <a:lum bright="18000" contrast="18000"/>
          </a:blip>
          <a:srcRect/>
          <a:stretch>
            <a:fillRect/>
          </a:stretch>
        </p:blipFill>
        <p:spPr bwMode="auto">
          <a:xfrm>
            <a:off x="228600" y="1447800"/>
            <a:ext cx="8610600" cy="4625975"/>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02403" name="Text Box 3"/>
          <p:cNvSpPr txBox="1">
            <a:spLocks noChangeArrowheads="1"/>
          </p:cNvSpPr>
          <p:nvPr/>
        </p:nvSpPr>
        <p:spPr bwMode="auto">
          <a:xfrm>
            <a:off x="381000" y="457200"/>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a:solidFill>
                  <a:srgbClr val="000099"/>
                </a:solidFill>
                <a:latin typeface="Insula" pitchFamily="66" charset="0"/>
                <a:ea typeface="+mn-ea"/>
              </a:rPr>
              <a:t>President Ulysses S. Grant</a:t>
            </a:r>
          </a:p>
        </p:txBody>
      </p:sp>
      <p:pic>
        <p:nvPicPr>
          <p:cNvPr id="60420" name="Picture 7" descr="Grant &amp; Family"/>
          <p:cNvPicPr>
            <a:picLocks noChangeAspect="1" noChangeArrowheads="1"/>
          </p:cNvPicPr>
          <p:nvPr/>
        </p:nvPicPr>
        <p:blipFill>
          <a:blip r:embed="rId2" cstate="print"/>
          <a:srcRect/>
          <a:stretch>
            <a:fillRect/>
          </a:stretch>
        </p:blipFill>
        <p:spPr bwMode="auto">
          <a:xfrm>
            <a:off x="381000" y="1371600"/>
            <a:ext cx="4267200" cy="2732088"/>
          </a:xfrm>
          <a:prstGeom prst="rect">
            <a:avLst/>
          </a:prstGeom>
          <a:noFill/>
          <a:ln w="9525">
            <a:solidFill>
              <a:srgbClr val="F02E00"/>
            </a:solidFill>
            <a:miter lim="800000"/>
            <a:headEnd/>
            <a:tailEnd/>
          </a:ln>
        </p:spPr>
      </p:pic>
      <p:pic>
        <p:nvPicPr>
          <p:cNvPr id="102408" name="Picture 8" descr="Grant writing his memoirs before his death"/>
          <p:cNvPicPr>
            <a:picLocks noChangeAspect="1" noChangeArrowheads="1"/>
          </p:cNvPicPr>
          <p:nvPr/>
        </p:nvPicPr>
        <p:blipFill>
          <a:blip r:embed="rId3" cstate="print"/>
          <a:srcRect/>
          <a:stretch>
            <a:fillRect/>
          </a:stretch>
        </p:blipFill>
        <p:spPr bwMode="auto">
          <a:xfrm>
            <a:off x="5410200" y="1828800"/>
            <a:ext cx="3225800" cy="3619500"/>
          </a:xfrm>
          <a:prstGeom prst="rect">
            <a:avLst/>
          </a:prstGeom>
          <a:noFill/>
          <a:ln w="9525">
            <a:solidFill>
              <a:srgbClr val="F02E00"/>
            </a:solidFill>
            <a:miter lim="800000"/>
            <a:headEnd/>
            <a:tailEnd/>
          </a:ln>
        </p:spPr>
      </p:pic>
      <p:pic>
        <p:nvPicPr>
          <p:cNvPr id="102409" name="Picture 9" descr="Grant's civil war memoirs"/>
          <p:cNvPicPr>
            <a:picLocks noChangeAspect="1" noChangeArrowheads="1"/>
          </p:cNvPicPr>
          <p:nvPr/>
        </p:nvPicPr>
        <p:blipFill>
          <a:blip r:embed="rId4" cstate="print"/>
          <a:srcRect/>
          <a:stretch>
            <a:fillRect/>
          </a:stretch>
        </p:blipFill>
        <p:spPr bwMode="auto">
          <a:xfrm>
            <a:off x="3352800" y="3733800"/>
            <a:ext cx="1779588" cy="2771775"/>
          </a:xfrm>
          <a:prstGeom prst="rect">
            <a:avLst/>
          </a:prstGeom>
          <a:noFill/>
          <a:ln w="9525">
            <a:solidFill>
              <a:srgbClr val="F02E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fade">
                                      <p:cBhvr>
                                        <p:cTn id="7" dur="2000"/>
                                        <p:tgtEl>
                                          <p:spTgt spid="102408"/>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02409"/>
                                        </p:tgtEl>
                                        <p:attrNameLst>
                                          <p:attrName>style.visibility</p:attrName>
                                        </p:attrNameLst>
                                      </p:cBhvr>
                                      <p:to>
                                        <p:strVal val="visible"/>
                                      </p:to>
                                    </p:set>
                                    <p:animEffect transition="in" filter="dissolve">
                                      <p:cBhvr>
                                        <p:cTn id="11" dur="20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WordArt 6"/>
          <p:cNvSpPr>
            <a:spLocks noChangeArrowheads="1" noChangeShapeType="1" noTextEdit="1"/>
          </p:cNvSpPr>
          <p:nvPr/>
        </p:nvSpPr>
        <p:spPr bwMode="auto">
          <a:xfrm>
            <a:off x="2133600" y="1066800"/>
            <a:ext cx="5029200" cy="4495800"/>
          </a:xfrm>
          <a:prstGeom prst="rect">
            <a:avLst/>
          </a:prstGeom>
        </p:spPr>
        <p:txBody>
          <a:bodyPr wrap="none" fromWordArt="1">
            <a:prstTxWarp prst="textPlain">
              <a:avLst>
                <a:gd name="adj" fmla="val 50000"/>
              </a:avLst>
            </a:prstTxWarp>
          </a:bodyPr>
          <a:lstStyle/>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Black</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"Adjustment"</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in the South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1524000" y="974725"/>
            <a:ext cx="6248400" cy="4359275"/>
          </a:xfrm>
          <a:prstGeom prst="rect">
            <a:avLst/>
          </a:prstGeom>
        </p:spPr>
        <p:txBody>
          <a:bodyPr wrap="none" fromWordArt="1">
            <a:prstTxWarp prst="textPlain">
              <a:avLst>
                <a:gd name="adj" fmla="val 50000"/>
              </a:avLst>
            </a:prstTxWarp>
          </a:bodyPr>
          <a:lstStyle/>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Wartime</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Reconstruction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60419" name="Text Box 3"/>
          <p:cNvSpPr txBox="1">
            <a:spLocks noChangeArrowheads="1"/>
          </p:cNvSpPr>
          <p:nvPr/>
        </p:nvSpPr>
        <p:spPr bwMode="auto">
          <a:xfrm>
            <a:off x="381000" y="2286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Sharecropping</a:t>
            </a:r>
          </a:p>
        </p:txBody>
      </p:sp>
      <p:pic>
        <p:nvPicPr>
          <p:cNvPr id="44036" name="Picture 7" descr="304690_m_16_03"/>
          <p:cNvPicPr preferRelativeResize="0">
            <a:picLocks noChangeAspect="1" noChangeArrowheads="1"/>
          </p:cNvPicPr>
          <p:nvPr/>
        </p:nvPicPr>
        <p:blipFill>
          <a:blip r:embed="rId2" cstate="print">
            <a:lum bright="-6000" contrast="12000"/>
          </a:blip>
          <a:srcRect/>
          <a:stretch>
            <a:fillRect/>
          </a:stretch>
        </p:blipFill>
        <p:spPr bwMode="auto">
          <a:xfrm>
            <a:off x="457200" y="1152525"/>
            <a:ext cx="8305800" cy="5324475"/>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67587" name="Text Box 3"/>
          <p:cNvSpPr txBox="1">
            <a:spLocks noChangeArrowheads="1"/>
          </p:cNvSpPr>
          <p:nvPr/>
        </p:nvSpPr>
        <p:spPr bwMode="auto">
          <a:xfrm>
            <a:off x="381000" y="258763"/>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a:solidFill>
                  <a:srgbClr val="000099"/>
                </a:solidFill>
                <a:latin typeface="Insula" pitchFamily="66" charset="0"/>
                <a:ea typeface="+mn-ea"/>
              </a:rPr>
              <a:t>Tenancy &amp; the Crop Lien System</a:t>
            </a:r>
          </a:p>
        </p:txBody>
      </p:sp>
      <p:sp>
        <p:nvSpPr>
          <p:cNvPr id="45060" name="Rectangle 9"/>
          <p:cNvSpPr>
            <a:spLocks noChangeArrowheads="1"/>
          </p:cNvSpPr>
          <p:nvPr/>
        </p:nvSpPr>
        <p:spPr bwMode="auto">
          <a:xfrm>
            <a:off x="1706563" y="2678113"/>
            <a:ext cx="2020887" cy="0"/>
          </a:xfrm>
          <a:prstGeom prst="rect">
            <a:avLst/>
          </a:prstGeom>
          <a:noFill/>
          <a:ln w="9525">
            <a:noFill/>
            <a:miter lim="800000"/>
            <a:headEnd/>
            <a:tailEnd/>
          </a:ln>
        </p:spPr>
        <p:txBody>
          <a:bodyPr wrap="none" lIns="0" tIns="76176" rIns="92046" bIns="76176">
            <a:spAutoFit/>
          </a:bodyPr>
          <a:lstStyle/>
          <a:p>
            <a:endParaRPr lang="en-US"/>
          </a:p>
        </p:txBody>
      </p:sp>
      <p:graphicFrame>
        <p:nvGraphicFramePr>
          <p:cNvPr id="67666" name="Group 82"/>
          <p:cNvGraphicFramePr>
            <a:graphicFrameLocks noGrp="1"/>
          </p:cNvGraphicFramePr>
          <p:nvPr/>
        </p:nvGraphicFramePr>
        <p:xfrm>
          <a:off x="457200" y="1066800"/>
          <a:ext cx="8305800" cy="5561584"/>
        </p:xfrm>
        <a:graphic>
          <a:graphicData uri="http://schemas.openxmlformats.org/drawingml/2006/table">
            <a:tbl>
              <a:tblPr/>
              <a:tblGrid>
                <a:gridCol w="2768600"/>
                <a:gridCol w="2768600"/>
                <a:gridCol w="2768600"/>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D30A05"/>
                          </a:solidFill>
                          <a:effectLst/>
                          <a:latin typeface="Comic Sans MS" pitchFamily="36" charset="0"/>
                          <a:ea typeface="ＭＳ Ｐゴシック" pitchFamily="36" charset="-128"/>
                        </a:rPr>
                        <a:t>Furnishing Merchant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D30A05"/>
                          </a:solidFill>
                          <a:effectLst/>
                          <a:latin typeface="Comic Sans MS" pitchFamily="36" charset="0"/>
                          <a:ea typeface="ＭＳ Ｐゴシック" pitchFamily="36" charset="-128"/>
                        </a:rPr>
                        <a:t>Tenant Farmer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D30A05"/>
                          </a:solidFill>
                          <a:effectLst/>
                          <a:latin typeface="Comic Sans MS" pitchFamily="36" charset="0"/>
                          <a:ea typeface="ＭＳ Ｐゴシック" pitchFamily="36" charset="-128"/>
                        </a:rPr>
                        <a:t>Landowner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7800">
                <a:tc>
                  <a:txBody>
                    <a:bodyPr/>
                    <a:lstStyle/>
                    <a:p>
                      <a:pPr marL="236538" marR="0" lvl="0" indent="-236538" algn="l" defTabSz="914400" rtl="0" eaLnBrk="1" fontAlgn="base" latinLnBrk="0" hangingPunct="1">
                        <a:lnSpc>
                          <a:spcPct val="100000"/>
                        </a:lnSpc>
                        <a:spcBef>
                          <a:spcPct val="20000"/>
                        </a:spcBef>
                        <a:spcAft>
                          <a:spcPct val="0"/>
                        </a:spcAft>
                        <a:buClr>
                          <a:srgbClr val="000099"/>
                        </a:buClr>
                        <a:buSzTx/>
                        <a:buFont typeface="Wingdings" pitchFamily="36" charset="2"/>
                        <a:buChar char="§"/>
                        <a:tabLst/>
                      </a:pP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Loan tools and seed up to 60% interest to tenant farmer to plant spring crop.</a:t>
                      </a:r>
                      <a:b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br>
                      <a:endParaRPr kumimoji="0" lang="en-US" sz="1900" b="0" i="0" u="none" strike="noStrike" cap="none" normalizeH="0" baseline="0" smtClean="0">
                        <a:ln>
                          <a:noFill/>
                        </a:ln>
                        <a:solidFill>
                          <a:schemeClr val="tx1"/>
                        </a:solidFill>
                        <a:effectLst/>
                        <a:latin typeface="Comic Sans MS" pitchFamily="36" charset="0"/>
                        <a:ea typeface="ＭＳ Ｐゴシック" pitchFamily="36" charset="-128"/>
                      </a:endParaRPr>
                    </a:p>
                    <a:p>
                      <a:pPr marL="236538" marR="0" lvl="0" indent="-236538" algn="l" defTabSz="914400" rtl="0" eaLnBrk="1" fontAlgn="base" latinLnBrk="0" hangingPunct="1">
                        <a:lnSpc>
                          <a:spcPct val="100000"/>
                        </a:lnSpc>
                        <a:spcBef>
                          <a:spcPct val="20000"/>
                        </a:spcBef>
                        <a:spcAft>
                          <a:spcPct val="0"/>
                        </a:spcAft>
                        <a:buClr>
                          <a:srgbClr val="000099"/>
                        </a:buClr>
                        <a:buSzTx/>
                        <a:buFont typeface="Wingdings" pitchFamily="36" charset="2"/>
                        <a:buChar char="§"/>
                        <a:tabLst/>
                      </a:pP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Farmer also secures </a:t>
                      </a:r>
                      <a:b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b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food, clothing, and</a:t>
                      </a:r>
                      <a:b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b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other necessities on</a:t>
                      </a:r>
                      <a:b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b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credit from merchant until the harvest.</a:t>
                      </a:r>
                      <a:b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br>
                      <a:endParaRPr kumimoji="0" lang="en-US" sz="1900" b="0" i="0" u="none" strike="noStrike" cap="none" normalizeH="0" baseline="0" smtClean="0">
                        <a:ln>
                          <a:noFill/>
                        </a:ln>
                        <a:solidFill>
                          <a:schemeClr val="tx1"/>
                        </a:solidFill>
                        <a:effectLst/>
                        <a:latin typeface="Comic Sans MS" pitchFamily="36" charset="0"/>
                        <a:ea typeface="ＭＳ Ｐゴシック" pitchFamily="36" charset="-128"/>
                      </a:endParaRPr>
                    </a:p>
                    <a:p>
                      <a:pPr marL="236538" marR="0" lvl="0" indent="-236538" algn="l" defTabSz="914400" rtl="0" eaLnBrk="1" fontAlgn="base" latinLnBrk="0" hangingPunct="1">
                        <a:lnSpc>
                          <a:spcPct val="100000"/>
                        </a:lnSpc>
                        <a:spcBef>
                          <a:spcPct val="20000"/>
                        </a:spcBef>
                        <a:spcAft>
                          <a:spcPct val="0"/>
                        </a:spcAft>
                        <a:buClr>
                          <a:srgbClr val="000099"/>
                        </a:buClr>
                        <a:buSzTx/>
                        <a:buFont typeface="Wingdings" pitchFamily="36" charset="2"/>
                        <a:buChar char="§"/>
                        <a:tabLst/>
                      </a:pP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Merchant holds “lien” {mortgage} on part of tenant’s future crops as repayment of debt.</a:t>
                      </a:r>
                      <a:r>
                        <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36" charset="0"/>
                          <a:ea typeface="ＭＳ Ｐゴシック" pitchFamily="36"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0988" marR="0" lvl="0" indent="-280988" algn="l" defTabSz="914400" rtl="0" eaLnBrk="1" fontAlgn="base" latinLnBrk="0" hangingPunct="1">
                        <a:lnSpc>
                          <a:spcPct val="100000"/>
                        </a:lnSpc>
                        <a:spcBef>
                          <a:spcPct val="20000"/>
                        </a:spcBef>
                        <a:spcAft>
                          <a:spcPct val="0"/>
                        </a:spcAft>
                        <a:buClr>
                          <a:srgbClr val="000099"/>
                        </a:buClr>
                        <a:buSzTx/>
                        <a:buFont typeface="Wingdings" pitchFamily="36" charset="2"/>
                        <a:buChar char="§"/>
                        <a:tabLst/>
                      </a:pP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Plants crop, harvests in    autumn.</a:t>
                      </a:r>
                      <a:b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br>
                      <a:endParaRPr kumimoji="0" lang="en-US" sz="1900" b="0" i="0" u="none" strike="noStrike" cap="none" normalizeH="0" baseline="0" smtClean="0">
                        <a:ln>
                          <a:noFill/>
                        </a:ln>
                        <a:solidFill>
                          <a:schemeClr val="tx1"/>
                        </a:solidFill>
                        <a:effectLst/>
                        <a:latin typeface="Comic Sans MS" pitchFamily="36" charset="0"/>
                        <a:ea typeface="ＭＳ Ｐゴシック" pitchFamily="36" charset="-128"/>
                      </a:endParaRPr>
                    </a:p>
                    <a:p>
                      <a:pPr marL="280988" marR="0" lvl="0" indent="-280988" algn="l" defTabSz="914400" rtl="0" eaLnBrk="1" fontAlgn="base" latinLnBrk="0" hangingPunct="1">
                        <a:lnSpc>
                          <a:spcPct val="100000"/>
                        </a:lnSpc>
                        <a:spcBef>
                          <a:spcPct val="20000"/>
                        </a:spcBef>
                        <a:spcAft>
                          <a:spcPct val="0"/>
                        </a:spcAft>
                        <a:buClr>
                          <a:srgbClr val="000099"/>
                        </a:buClr>
                        <a:buSzTx/>
                        <a:buFont typeface="Wingdings" pitchFamily="36" charset="2"/>
                        <a:buChar char="§"/>
                        <a:tabLst/>
                      </a:pP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Turns over up to ½ of crop to land owner as payment of rent.</a:t>
                      </a:r>
                      <a:b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br>
                      <a:endParaRPr kumimoji="0" lang="en-US" sz="1900" b="0" i="0" u="none" strike="noStrike" cap="none" normalizeH="0" baseline="0" smtClean="0">
                        <a:ln>
                          <a:noFill/>
                        </a:ln>
                        <a:solidFill>
                          <a:schemeClr val="tx1"/>
                        </a:solidFill>
                        <a:effectLst/>
                        <a:latin typeface="Comic Sans MS" pitchFamily="36" charset="0"/>
                        <a:ea typeface="ＭＳ Ｐゴシック" pitchFamily="36" charset="-128"/>
                      </a:endParaRPr>
                    </a:p>
                    <a:p>
                      <a:pPr marL="280988" marR="0" lvl="0" indent="-280988" algn="l" defTabSz="914400" rtl="0" eaLnBrk="1" fontAlgn="base" latinLnBrk="0" hangingPunct="1">
                        <a:lnSpc>
                          <a:spcPct val="100000"/>
                        </a:lnSpc>
                        <a:spcBef>
                          <a:spcPct val="20000"/>
                        </a:spcBef>
                        <a:spcAft>
                          <a:spcPct val="0"/>
                        </a:spcAft>
                        <a:buClr>
                          <a:srgbClr val="000099"/>
                        </a:buClr>
                        <a:buSzTx/>
                        <a:buFont typeface="Wingdings" pitchFamily="36" charset="2"/>
                        <a:buChar char="§"/>
                        <a:tabLst/>
                      </a:pP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Tenant gives remainder of crop to merchant in</a:t>
                      </a:r>
                      <a:b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b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payment of debt.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6538" marR="0" lvl="0" indent="-236538" algn="l" defTabSz="914400" rtl="0" eaLnBrk="1" fontAlgn="base" latinLnBrk="0" hangingPunct="1">
                        <a:lnSpc>
                          <a:spcPct val="100000"/>
                        </a:lnSpc>
                        <a:spcBef>
                          <a:spcPct val="20000"/>
                        </a:spcBef>
                        <a:spcAft>
                          <a:spcPct val="0"/>
                        </a:spcAft>
                        <a:buClr>
                          <a:srgbClr val="000099"/>
                        </a:buClr>
                        <a:buSzTx/>
                        <a:buFont typeface="Wingdings" pitchFamily="36" charset="2"/>
                        <a:buChar char="§"/>
                        <a:tabLst/>
                      </a:pP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Rents land to tenant in exchange for ¼ </a:t>
                      </a:r>
                      <a:b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br>
                      <a:r>
                        <a:rPr kumimoji="0" lang="en-US" sz="1900" b="0" i="0" u="none" strike="noStrike" cap="none" normalizeH="0" baseline="0" smtClean="0">
                          <a:ln>
                            <a:noFill/>
                          </a:ln>
                          <a:solidFill>
                            <a:schemeClr val="tx1"/>
                          </a:solidFill>
                          <a:effectLst/>
                          <a:latin typeface="Comic Sans MS" pitchFamily="36" charset="0"/>
                          <a:ea typeface="ＭＳ Ｐゴシック" pitchFamily="36" charset="-128"/>
                        </a:rPr>
                        <a:t>to ½ of tenant farmer’s future crop.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5" name="Line 61"/>
          <p:cNvSpPr>
            <a:spLocks noChangeShapeType="1"/>
          </p:cNvSpPr>
          <p:nvPr/>
        </p:nvSpPr>
        <p:spPr bwMode="auto">
          <a:xfrm flipV="1">
            <a:off x="3048000" y="1828800"/>
            <a:ext cx="457200" cy="228600"/>
          </a:xfrm>
          <a:prstGeom prst="line">
            <a:avLst/>
          </a:prstGeom>
          <a:noFill/>
          <a:ln w="19050">
            <a:solidFill>
              <a:srgbClr val="D30A05"/>
            </a:solidFill>
            <a:round/>
            <a:headEnd/>
            <a:tailEnd type="triangle" w="med" len="med"/>
          </a:ln>
        </p:spPr>
        <p:txBody>
          <a:bodyPr/>
          <a:lstStyle/>
          <a:p>
            <a:endParaRPr lang="en-US"/>
          </a:p>
        </p:txBody>
      </p:sp>
      <p:sp>
        <p:nvSpPr>
          <p:cNvPr id="45076" name="Line 62"/>
          <p:cNvSpPr>
            <a:spLocks noChangeShapeType="1"/>
          </p:cNvSpPr>
          <p:nvPr/>
        </p:nvSpPr>
        <p:spPr bwMode="auto">
          <a:xfrm flipV="1">
            <a:off x="5791200" y="2971800"/>
            <a:ext cx="685800" cy="381000"/>
          </a:xfrm>
          <a:prstGeom prst="line">
            <a:avLst/>
          </a:prstGeom>
          <a:noFill/>
          <a:ln w="19050">
            <a:solidFill>
              <a:srgbClr val="D30A05"/>
            </a:solidFill>
            <a:round/>
            <a:headEnd/>
            <a:tailEnd type="triangle" w="med" len="med"/>
          </a:ln>
        </p:spPr>
        <p:txBody>
          <a:bodyPr/>
          <a:lstStyle/>
          <a:p>
            <a:endParaRPr lang="en-US"/>
          </a:p>
        </p:txBody>
      </p:sp>
      <p:sp>
        <p:nvSpPr>
          <p:cNvPr id="45077" name="Line 63"/>
          <p:cNvSpPr>
            <a:spLocks noChangeShapeType="1"/>
          </p:cNvSpPr>
          <p:nvPr/>
        </p:nvSpPr>
        <p:spPr bwMode="auto">
          <a:xfrm flipH="1" flipV="1">
            <a:off x="5410200" y="1905000"/>
            <a:ext cx="838200" cy="0"/>
          </a:xfrm>
          <a:prstGeom prst="line">
            <a:avLst/>
          </a:prstGeom>
          <a:noFill/>
          <a:ln w="28575">
            <a:solidFill>
              <a:srgbClr val="D30A05"/>
            </a:solidFill>
            <a:round/>
            <a:headEnd/>
            <a:tailEnd type="triangle" w="med" len="med"/>
          </a:ln>
        </p:spPr>
        <p:txBody>
          <a:bodyPr/>
          <a:lstStyle/>
          <a:p>
            <a:endParaRPr lang="en-US"/>
          </a:p>
        </p:txBody>
      </p:sp>
      <p:sp>
        <p:nvSpPr>
          <p:cNvPr id="45078" name="Line 64"/>
          <p:cNvSpPr>
            <a:spLocks noChangeShapeType="1"/>
          </p:cNvSpPr>
          <p:nvPr/>
        </p:nvSpPr>
        <p:spPr bwMode="auto">
          <a:xfrm flipH="1">
            <a:off x="2971800" y="5181600"/>
            <a:ext cx="457200" cy="457200"/>
          </a:xfrm>
          <a:prstGeom prst="line">
            <a:avLst/>
          </a:prstGeom>
          <a:noFill/>
          <a:ln w="19050">
            <a:solidFill>
              <a:srgbClr val="D30A05"/>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64515" name="Text Box 3"/>
          <p:cNvSpPr txBox="1">
            <a:spLocks noChangeArrowheads="1"/>
          </p:cNvSpPr>
          <p:nvPr/>
        </p:nvSpPr>
        <p:spPr bwMode="auto">
          <a:xfrm>
            <a:off x="0" y="381000"/>
            <a:ext cx="9144000" cy="6858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3900">
                <a:solidFill>
                  <a:srgbClr val="000099"/>
                </a:solidFill>
                <a:latin typeface="Insula" pitchFamily="66" charset="0"/>
                <a:ea typeface="+mn-ea"/>
              </a:rPr>
              <a:t>Black &amp; White Political Participation</a:t>
            </a:r>
          </a:p>
        </p:txBody>
      </p:sp>
      <p:pic>
        <p:nvPicPr>
          <p:cNvPr id="46084" name="Picture 5" descr="map-black&amp;white participation in Reconstruction"/>
          <p:cNvPicPr>
            <a:picLocks noChangeAspect="1" noChangeArrowheads="1"/>
          </p:cNvPicPr>
          <p:nvPr/>
        </p:nvPicPr>
        <p:blipFill>
          <a:blip r:embed="rId2" cstate="print">
            <a:lum contrast="6000"/>
          </a:blip>
          <a:srcRect b="4128"/>
          <a:stretch>
            <a:fillRect/>
          </a:stretch>
        </p:blipFill>
        <p:spPr bwMode="auto">
          <a:xfrm>
            <a:off x="762000" y="1371600"/>
            <a:ext cx="7772400" cy="4918075"/>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82947" name="Text Box 3"/>
          <p:cNvSpPr txBox="1">
            <a:spLocks noChangeArrowheads="1"/>
          </p:cNvSpPr>
          <p:nvPr/>
        </p:nvSpPr>
        <p:spPr bwMode="auto">
          <a:xfrm>
            <a:off x="0" y="244475"/>
            <a:ext cx="9144000" cy="127952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3900">
                <a:solidFill>
                  <a:srgbClr val="000099"/>
                </a:solidFill>
                <a:latin typeface="Insula" pitchFamily="66" charset="0"/>
                <a:ea typeface="+mn-ea"/>
              </a:rPr>
              <a:t>Establishment of Historically </a:t>
            </a:r>
            <a:br>
              <a:rPr lang="en-US" sz="3900">
                <a:solidFill>
                  <a:srgbClr val="000099"/>
                </a:solidFill>
                <a:latin typeface="Insula" pitchFamily="66" charset="0"/>
                <a:ea typeface="+mn-ea"/>
              </a:rPr>
            </a:br>
            <a:r>
              <a:rPr lang="en-US" sz="3900">
                <a:solidFill>
                  <a:srgbClr val="000099"/>
                </a:solidFill>
                <a:latin typeface="Insula" pitchFamily="66" charset="0"/>
                <a:ea typeface="+mn-ea"/>
              </a:rPr>
              <a:t>Black Colleges in the South</a:t>
            </a:r>
          </a:p>
        </p:txBody>
      </p:sp>
      <p:pic>
        <p:nvPicPr>
          <p:cNvPr id="47108" name="Picture 5" descr="ch16_08"/>
          <p:cNvPicPr>
            <a:picLocks noChangeAspect="1" noChangeArrowheads="1"/>
          </p:cNvPicPr>
          <p:nvPr/>
        </p:nvPicPr>
        <p:blipFill>
          <a:blip r:embed="rId2" cstate="print">
            <a:lum bright="-6000" contrast="18000"/>
          </a:blip>
          <a:srcRect l="1389" t="26505" r="1389" b="854"/>
          <a:stretch>
            <a:fillRect/>
          </a:stretch>
        </p:blipFill>
        <p:spPr bwMode="auto">
          <a:xfrm>
            <a:off x="1905000" y="1617663"/>
            <a:ext cx="5486400" cy="4859337"/>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70659" name="Text Box 3"/>
          <p:cNvSpPr txBox="1">
            <a:spLocks noChangeArrowheads="1"/>
          </p:cNvSpPr>
          <p:nvPr/>
        </p:nvSpPr>
        <p:spPr bwMode="auto">
          <a:xfrm>
            <a:off x="381000" y="304800"/>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a:solidFill>
                  <a:srgbClr val="000099"/>
                </a:solidFill>
                <a:latin typeface="Insula" pitchFamily="66" charset="0"/>
                <a:ea typeface="+mn-ea"/>
              </a:rPr>
              <a:t>Black Senate &amp; House Delegates</a:t>
            </a:r>
          </a:p>
        </p:txBody>
      </p:sp>
      <p:pic>
        <p:nvPicPr>
          <p:cNvPr id="48132" name="Picture 5" descr="1872 lithography=1st black members of Congress"/>
          <p:cNvPicPr>
            <a:picLocks noChangeAspect="1" noChangeArrowheads="1"/>
          </p:cNvPicPr>
          <p:nvPr/>
        </p:nvPicPr>
        <p:blipFill>
          <a:blip r:embed="rId2" cstate="print">
            <a:lum contrast="6000"/>
          </a:blip>
          <a:srcRect l="2005" t="1498" r="1755" b="1123"/>
          <a:stretch>
            <a:fillRect/>
          </a:stretch>
        </p:blipFill>
        <p:spPr bwMode="auto">
          <a:xfrm>
            <a:off x="990600" y="1371600"/>
            <a:ext cx="7315200" cy="49530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75779" name="Text Box 3"/>
          <p:cNvSpPr txBox="1">
            <a:spLocks noChangeArrowheads="1"/>
          </p:cNvSpPr>
          <p:nvPr/>
        </p:nvSpPr>
        <p:spPr bwMode="auto">
          <a:xfrm>
            <a:off x="5181600" y="2362200"/>
            <a:ext cx="3581400" cy="143192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i="1">
                <a:solidFill>
                  <a:srgbClr val="000099"/>
                </a:solidFill>
                <a:latin typeface="Insula" pitchFamily="66" charset="0"/>
                <a:ea typeface="+mn-ea"/>
              </a:rPr>
              <a:t>Colored Rule</a:t>
            </a:r>
            <a:br>
              <a:rPr lang="en-US" sz="4400" i="1">
                <a:solidFill>
                  <a:srgbClr val="000099"/>
                </a:solidFill>
                <a:latin typeface="Insula" pitchFamily="66" charset="0"/>
                <a:ea typeface="+mn-ea"/>
              </a:rPr>
            </a:br>
            <a:r>
              <a:rPr lang="en-US" sz="4400" i="1">
                <a:solidFill>
                  <a:srgbClr val="000099"/>
                </a:solidFill>
                <a:latin typeface="Insula" pitchFamily="66" charset="0"/>
                <a:ea typeface="+mn-ea"/>
              </a:rPr>
              <a:t>in the South?</a:t>
            </a:r>
          </a:p>
        </p:txBody>
      </p:sp>
      <p:pic>
        <p:nvPicPr>
          <p:cNvPr id="49156" name="Picture 4" descr="PolCartoon-ColoredRuleInAReconstructedSouth"/>
          <p:cNvPicPr>
            <a:picLocks noChangeAspect="1" noChangeArrowheads="1"/>
          </p:cNvPicPr>
          <p:nvPr/>
        </p:nvPicPr>
        <p:blipFill>
          <a:blip r:embed="rId2" cstate="print">
            <a:lum contrast="12000"/>
          </a:blip>
          <a:srcRect/>
          <a:stretch>
            <a:fillRect/>
          </a:stretch>
        </p:blipFill>
        <p:spPr bwMode="auto">
          <a:xfrm>
            <a:off x="457200" y="304800"/>
            <a:ext cx="4545013" cy="64008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66563" name="Text Box 3"/>
          <p:cNvSpPr txBox="1">
            <a:spLocks noChangeArrowheads="1"/>
          </p:cNvSpPr>
          <p:nvPr/>
        </p:nvSpPr>
        <p:spPr bwMode="auto">
          <a:xfrm>
            <a:off x="381000" y="288925"/>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a:solidFill>
                  <a:srgbClr val="000099"/>
                </a:solidFill>
                <a:latin typeface="Insula" pitchFamily="66" charset="0"/>
                <a:ea typeface="+mn-ea"/>
              </a:rPr>
              <a:t>Blacks in Southern Politics</a:t>
            </a:r>
          </a:p>
        </p:txBody>
      </p:sp>
      <p:pic>
        <p:nvPicPr>
          <p:cNvPr id="50180" name="Picture 5" descr="black suffrage"/>
          <p:cNvPicPr>
            <a:picLocks noChangeAspect="1" noChangeArrowheads="1"/>
          </p:cNvPicPr>
          <p:nvPr/>
        </p:nvPicPr>
        <p:blipFill>
          <a:blip r:embed="rId2" cstate="print">
            <a:lum bright="-6000" contrast="12000"/>
          </a:blip>
          <a:srcRect t="3555" b="3999"/>
          <a:stretch>
            <a:fillRect/>
          </a:stretch>
        </p:blipFill>
        <p:spPr bwMode="auto">
          <a:xfrm>
            <a:off x="838200" y="3433763"/>
            <a:ext cx="4724400" cy="3119437"/>
          </a:xfrm>
          <a:prstGeom prst="rect">
            <a:avLst/>
          </a:prstGeom>
          <a:noFill/>
          <a:ln w="9525">
            <a:solidFill>
              <a:srgbClr val="D30A05"/>
            </a:solidFill>
            <a:miter lim="800000"/>
            <a:headEnd/>
            <a:tailEnd/>
          </a:ln>
        </p:spPr>
      </p:pic>
      <p:sp>
        <p:nvSpPr>
          <p:cNvPr id="66566" name="Text Box 6"/>
          <p:cNvSpPr txBox="1">
            <a:spLocks noChangeArrowheads="1"/>
          </p:cNvSpPr>
          <p:nvPr/>
        </p:nvSpPr>
        <p:spPr bwMode="auto">
          <a:xfrm>
            <a:off x="609600" y="1143000"/>
            <a:ext cx="8077200" cy="2149475"/>
          </a:xfrm>
          <a:prstGeom prst="rect">
            <a:avLst/>
          </a:prstGeom>
          <a:noFill/>
          <a:ln w="9525">
            <a:noFill/>
            <a:miter lim="800000"/>
            <a:headEnd/>
            <a:tailEnd/>
          </a:ln>
        </p:spPr>
        <p:txBody>
          <a:bodyPr>
            <a:spAutoFit/>
          </a:bodyPr>
          <a:lstStyle/>
          <a:p>
            <a:pPr marL="457200" indent="-457200" eaLnBrk="1" hangingPunct="1">
              <a:spcBef>
                <a:spcPct val="50000"/>
              </a:spcBef>
              <a:buClr>
                <a:srgbClr val="D30A05"/>
              </a:buClr>
              <a:buFont typeface="Wingdings" pitchFamily="36" charset="2"/>
              <a:buChar char="«"/>
              <a:tabLst>
                <a:tab pos="398463" algn="l"/>
              </a:tabLst>
            </a:pPr>
            <a:r>
              <a:rPr lang="en-US" sz="2700" b="0">
                <a:solidFill>
                  <a:schemeClr val="tx1"/>
                </a:solidFill>
              </a:rPr>
              <a:t>Core voters were black veterans.</a:t>
            </a:r>
          </a:p>
          <a:p>
            <a:pPr marL="457200" indent="-457200" eaLnBrk="1" hangingPunct="1">
              <a:spcBef>
                <a:spcPct val="50000"/>
              </a:spcBef>
              <a:buClr>
                <a:srgbClr val="D30A05"/>
              </a:buClr>
              <a:buFont typeface="Wingdings" pitchFamily="36" charset="2"/>
              <a:buChar char="«"/>
              <a:tabLst>
                <a:tab pos="398463" algn="l"/>
              </a:tabLst>
            </a:pPr>
            <a:r>
              <a:rPr lang="en-US" sz="2700" b="0">
                <a:solidFill>
                  <a:schemeClr val="tx1"/>
                </a:solidFill>
              </a:rPr>
              <a:t>Blacks were politically unprepared.</a:t>
            </a:r>
          </a:p>
          <a:p>
            <a:pPr marL="457200" indent="-457200" eaLnBrk="1" hangingPunct="1">
              <a:spcBef>
                <a:spcPct val="50000"/>
              </a:spcBef>
              <a:buClr>
                <a:srgbClr val="D30A05"/>
              </a:buClr>
              <a:buFont typeface="Wingdings" pitchFamily="36" charset="2"/>
              <a:buChar char="«"/>
              <a:tabLst>
                <a:tab pos="398463" algn="l"/>
              </a:tabLst>
            </a:pPr>
            <a:r>
              <a:rPr lang="en-US" sz="2700" b="0">
                <a:solidFill>
                  <a:schemeClr val="tx1"/>
                </a:solidFill>
              </a:rPr>
              <a:t>Blacks could register and vote in states since 1867.</a:t>
            </a:r>
            <a:endParaRPr lang="en-US" sz="2700" b="0">
              <a:solidFill>
                <a:schemeClr val="tx1"/>
              </a:solidFill>
              <a:sym typeface="Wingdings" pitchFamily="36" charset="2"/>
            </a:endParaRPr>
          </a:p>
        </p:txBody>
      </p:sp>
      <p:sp>
        <p:nvSpPr>
          <p:cNvPr id="66567" name="Text Box 7"/>
          <p:cNvSpPr txBox="1">
            <a:spLocks noChangeArrowheads="1"/>
          </p:cNvSpPr>
          <p:nvPr/>
        </p:nvSpPr>
        <p:spPr bwMode="auto">
          <a:xfrm>
            <a:off x="5791200" y="3429000"/>
            <a:ext cx="2971800" cy="1736725"/>
          </a:xfrm>
          <a:prstGeom prst="rect">
            <a:avLst/>
          </a:prstGeom>
          <a:noFill/>
          <a:ln w="9525">
            <a:noFill/>
            <a:miter lim="800000"/>
            <a:headEnd/>
            <a:tailEnd/>
          </a:ln>
        </p:spPr>
        <p:txBody>
          <a:bodyPr>
            <a:spAutoFit/>
          </a:bodyPr>
          <a:lstStyle/>
          <a:p>
            <a:pPr marL="403225" indent="-403225" eaLnBrk="1" hangingPunct="1">
              <a:spcBef>
                <a:spcPct val="50000"/>
              </a:spcBef>
              <a:buClr>
                <a:srgbClr val="D30A05"/>
              </a:buClr>
              <a:buFont typeface="Wingdings" pitchFamily="36" charset="2"/>
              <a:buChar char="«"/>
            </a:pPr>
            <a:r>
              <a:rPr lang="en-US" sz="2700" b="0">
                <a:solidFill>
                  <a:schemeClr val="tx1"/>
                </a:solidFill>
              </a:rPr>
              <a:t>The 15</a:t>
            </a:r>
            <a:r>
              <a:rPr lang="en-US" sz="2700" b="0" baseline="30000">
                <a:solidFill>
                  <a:schemeClr val="tx1"/>
                </a:solidFill>
              </a:rPr>
              <a:t>th</a:t>
            </a:r>
            <a:r>
              <a:rPr lang="en-US" sz="2700" b="0">
                <a:solidFill>
                  <a:schemeClr val="tx1"/>
                </a:solidFill>
              </a:rPr>
              <a:t>     Amendment    guaranteed</a:t>
            </a:r>
            <a:br>
              <a:rPr lang="en-US" sz="2700" b="0">
                <a:solidFill>
                  <a:schemeClr val="tx1"/>
                </a:solidFill>
              </a:rPr>
            </a:br>
            <a:r>
              <a:rPr lang="en-US" sz="2700" b="0">
                <a:solidFill>
                  <a:schemeClr val="tx1"/>
                </a:solidFill>
              </a:rPr>
              <a:t>federal voting.</a:t>
            </a:r>
            <a:endParaRPr lang="en-US" sz="2700" b="0">
              <a:solidFill>
                <a:schemeClr val="tx1"/>
              </a:solidFill>
              <a:sym typeface="Wingdings" pitchFamily="36"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65539" name="Text Box 3"/>
          <p:cNvSpPr txBox="1">
            <a:spLocks noChangeArrowheads="1"/>
          </p:cNvSpPr>
          <p:nvPr/>
        </p:nvSpPr>
        <p:spPr bwMode="auto">
          <a:xfrm>
            <a:off x="381000" y="3810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15</a:t>
            </a:r>
            <a:r>
              <a:rPr lang="en-US" sz="4400" baseline="30000">
                <a:solidFill>
                  <a:srgbClr val="000099"/>
                </a:solidFill>
                <a:latin typeface="Insula" pitchFamily="66" charset="0"/>
                <a:ea typeface="+mn-ea"/>
              </a:rPr>
              <a:t>th</a:t>
            </a:r>
            <a:r>
              <a:rPr lang="en-US" sz="4400">
                <a:solidFill>
                  <a:srgbClr val="000099"/>
                </a:solidFill>
                <a:latin typeface="Insula" pitchFamily="66" charset="0"/>
                <a:ea typeface="+mn-ea"/>
              </a:rPr>
              <a:t> Amendment</a:t>
            </a:r>
          </a:p>
        </p:txBody>
      </p:sp>
      <p:sp>
        <p:nvSpPr>
          <p:cNvPr id="65544" name="Text Box 8"/>
          <p:cNvSpPr txBox="1">
            <a:spLocks noChangeArrowheads="1"/>
          </p:cNvSpPr>
          <p:nvPr/>
        </p:nvSpPr>
        <p:spPr bwMode="auto">
          <a:xfrm>
            <a:off x="685800" y="1425575"/>
            <a:ext cx="7924800" cy="4822825"/>
          </a:xfrm>
          <a:prstGeom prst="rect">
            <a:avLst/>
          </a:prstGeom>
          <a:noFill/>
          <a:ln w="9525">
            <a:noFill/>
            <a:miter lim="800000"/>
            <a:headEnd/>
            <a:tailEnd/>
          </a:ln>
        </p:spPr>
        <p:txBody>
          <a:bodyPr>
            <a:spAutoFit/>
          </a:bodyPr>
          <a:lstStyle/>
          <a:p>
            <a:pPr marL="515938" indent="-515938" eaLnBrk="1" hangingPunct="1">
              <a:spcBef>
                <a:spcPct val="50000"/>
              </a:spcBef>
              <a:buClr>
                <a:srgbClr val="D02800"/>
              </a:buClr>
              <a:buFont typeface="Wingdings" pitchFamily="36" charset="2"/>
              <a:buChar char="«"/>
            </a:pPr>
            <a:r>
              <a:rPr lang="en-US" sz="2700" b="0">
                <a:solidFill>
                  <a:schemeClr val="tx1"/>
                </a:solidFill>
              </a:rPr>
              <a:t>Ratified in 1870.</a:t>
            </a:r>
          </a:p>
          <a:p>
            <a:pPr marL="515938" indent="-515938" eaLnBrk="1" hangingPunct="1">
              <a:spcBef>
                <a:spcPct val="50000"/>
              </a:spcBef>
              <a:buClr>
                <a:srgbClr val="D02800"/>
              </a:buClr>
              <a:buFont typeface="Wingdings" pitchFamily="36" charset="2"/>
              <a:buChar char="«"/>
            </a:pPr>
            <a:r>
              <a:rPr lang="en-US" sz="2700" b="0" i="1">
                <a:solidFill>
                  <a:schemeClr val="tx1"/>
                </a:solidFill>
              </a:rPr>
              <a:t>The right of citizens of the United States to vote shall not be denied or abridged by the United States or by any state on account of race, color, or previous condition of servitude. </a:t>
            </a:r>
          </a:p>
          <a:p>
            <a:pPr marL="515938" indent="-515938" eaLnBrk="1" hangingPunct="1">
              <a:spcBef>
                <a:spcPct val="50000"/>
              </a:spcBef>
              <a:buClr>
                <a:srgbClr val="D02800"/>
              </a:buClr>
              <a:buFont typeface="Wingdings" pitchFamily="36" charset="2"/>
              <a:buChar char="«"/>
            </a:pPr>
            <a:r>
              <a:rPr lang="en-US" sz="2700" b="0" i="1">
                <a:solidFill>
                  <a:schemeClr val="tx1"/>
                </a:solidFill>
              </a:rPr>
              <a:t>The </a:t>
            </a:r>
            <a:r>
              <a:rPr lang="en-US" sz="2700" b="0" i="1" u="sng">
                <a:solidFill>
                  <a:schemeClr val="tx1"/>
                </a:solidFill>
              </a:rPr>
              <a:t>Congress</a:t>
            </a:r>
            <a:r>
              <a:rPr lang="en-US" sz="2700" b="0" i="1">
                <a:solidFill>
                  <a:schemeClr val="tx1"/>
                </a:solidFill>
              </a:rPr>
              <a:t> shall have power to enforce this article by appropriate legislation.</a:t>
            </a:r>
            <a:endParaRPr lang="en-US" sz="2700" b="0">
              <a:solidFill>
                <a:schemeClr val="tx1"/>
              </a:solidFill>
            </a:endParaRPr>
          </a:p>
          <a:p>
            <a:pPr marL="515938" indent="-515938" eaLnBrk="1" hangingPunct="1">
              <a:spcBef>
                <a:spcPct val="50000"/>
              </a:spcBef>
              <a:buClr>
                <a:srgbClr val="D02800"/>
              </a:buClr>
              <a:buFont typeface="Wingdings" pitchFamily="36" charset="2"/>
              <a:buChar char="«"/>
            </a:pPr>
            <a:r>
              <a:rPr lang="en-US" sz="2700" b="0">
                <a:solidFill>
                  <a:srgbClr val="F02E00"/>
                </a:solidFill>
              </a:rPr>
              <a:t>Women’s rights groups were furious that they were not granted the vote!</a:t>
            </a:r>
            <a:endParaRPr lang="en-US" sz="2700" b="0" i="1">
              <a:solidFill>
                <a:srgbClr val="F02E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68611" name="Text Box 3"/>
          <p:cNvSpPr txBox="1">
            <a:spLocks noChangeArrowheads="1"/>
          </p:cNvSpPr>
          <p:nvPr/>
        </p:nvSpPr>
        <p:spPr bwMode="auto">
          <a:xfrm>
            <a:off x="381000" y="304800"/>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3800">
                <a:solidFill>
                  <a:srgbClr val="000099"/>
                </a:solidFill>
                <a:latin typeface="Insula" pitchFamily="66" charset="0"/>
              </a:rPr>
              <a:t>The “Invisible Empire of the South”</a:t>
            </a:r>
          </a:p>
        </p:txBody>
      </p:sp>
      <p:pic>
        <p:nvPicPr>
          <p:cNvPr id="52228" name="Picture 5" descr="KKK-1868"/>
          <p:cNvPicPr>
            <a:picLocks noChangeAspect="1" noChangeArrowheads="1"/>
          </p:cNvPicPr>
          <p:nvPr/>
        </p:nvPicPr>
        <p:blipFill>
          <a:blip r:embed="rId2" cstate="print">
            <a:lum bright="-6000" contrast="6000"/>
          </a:blip>
          <a:srcRect/>
          <a:stretch>
            <a:fillRect/>
          </a:stretch>
        </p:blipFill>
        <p:spPr bwMode="auto">
          <a:xfrm>
            <a:off x="565150" y="1219200"/>
            <a:ext cx="3625850" cy="5181600"/>
          </a:xfrm>
          <a:prstGeom prst="rect">
            <a:avLst/>
          </a:prstGeom>
          <a:noFill/>
          <a:ln w="9525">
            <a:solidFill>
              <a:srgbClr val="D30A05"/>
            </a:solidFill>
            <a:miter lim="800000"/>
            <a:headEnd/>
            <a:tailEnd/>
          </a:ln>
        </p:spPr>
      </p:pic>
      <p:pic>
        <p:nvPicPr>
          <p:cNvPr id="52229" name="Picture 6" descr="lynching"/>
          <p:cNvPicPr>
            <a:picLocks noChangeAspect="1" noChangeArrowheads="1"/>
          </p:cNvPicPr>
          <p:nvPr/>
        </p:nvPicPr>
        <p:blipFill>
          <a:blip r:embed="rId3" cstate="print">
            <a:lum contrast="6000"/>
          </a:blip>
          <a:srcRect l="4883" t="1472" r="2339" b="24908"/>
          <a:stretch>
            <a:fillRect/>
          </a:stretch>
        </p:blipFill>
        <p:spPr bwMode="auto">
          <a:xfrm>
            <a:off x="4729163" y="1219200"/>
            <a:ext cx="3881437" cy="51054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69635" name="Text Box 3"/>
          <p:cNvSpPr txBox="1">
            <a:spLocks noChangeArrowheads="1"/>
          </p:cNvSpPr>
          <p:nvPr/>
        </p:nvSpPr>
        <p:spPr bwMode="auto">
          <a:xfrm>
            <a:off x="381000" y="288925"/>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3800" dirty="0">
                <a:solidFill>
                  <a:srgbClr val="000099"/>
                </a:solidFill>
                <a:latin typeface="Insula" pitchFamily="66" charset="0"/>
                <a:ea typeface="+mn-ea"/>
              </a:rPr>
              <a:t>The Failure of Federal Enforcement</a:t>
            </a:r>
          </a:p>
        </p:txBody>
      </p:sp>
      <p:sp>
        <p:nvSpPr>
          <p:cNvPr id="69639" name="Text Box 7"/>
          <p:cNvSpPr txBox="1">
            <a:spLocks noChangeArrowheads="1"/>
          </p:cNvSpPr>
          <p:nvPr/>
        </p:nvSpPr>
        <p:spPr bwMode="auto">
          <a:xfrm>
            <a:off x="685800" y="1219200"/>
            <a:ext cx="7924800" cy="1066800"/>
          </a:xfrm>
          <a:prstGeom prst="rect">
            <a:avLst/>
          </a:prstGeom>
          <a:noFill/>
          <a:ln w="9525">
            <a:noFill/>
            <a:miter lim="800000"/>
            <a:headEnd/>
            <a:tailEnd/>
          </a:ln>
        </p:spPr>
        <p:txBody>
          <a:bodyPr>
            <a:spAutoFit/>
          </a:bodyPr>
          <a:lstStyle/>
          <a:p>
            <a:pPr marL="633413" indent="-633413" eaLnBrk="1" hangingPunct="1">
              <a:spcBef>
                <a:spcPct val="50000"/>
              </a:spcBef>
              <a:buClr>
                <a:srgbClr val="D30A05"/>
              </a:buClr>
              <a:buFont typeface="Wingdings" pitchFamily="36" charset="2"/>
              <a:buChar char="«"/>
            </a:pPr>
            <a:r>
              <a:rPr lang="en-US" sz="3200">
                <a:solidFill>
                  <a:srgbClr val="F02E00"/>
                </a:solidFill>
              </a:rPr>
              <a:t>Enforcement Acts</a:t>
            </a:r>
            <a:r>
              <a:rPr lang="en-US" sz="3200" b="0">
                <a:solidFill>
                  <a:schemeClr val="tx1"/>
                </a:solidFill>
              </a:rPr>
              <a:t> of 1870 &amp; 1871 [also known as the KKK Act].</a:t>
            </a:r>
            <a:endParaRPr lang="en-US" sz="3200" b="0" i="1">
              <a:solidFill>
                <a:schemeClr val="tx1"/>
              </a:solidFill>
            </a:endParaRPr>
          </a:p>
        </p:txBody>
      </p:sp>
      <p:pic>
        <p:nvPicPr>
          <p:cNvPr id="53253" name="Picture 9" descr="KKK"/>
          <p:cNvPicPr>
            <a:picLocks noChangeAspect="1" noChangeArrowheads="1"/>
          </p:cNvPicPr>
          <p:nvPr/>
        </p:nvPicPr>
        <p:blipFill>
          <a:blip r:embed="rId2" cstate="print">
            <a:lum bright="18000" contrast="12000"/>
          </a:blip>
          <a:srcRect l="5797" t="7343" r="5797" b="8221"/>
          <a:stretch>
            <a:fillRect/>
          </a:stretch>
        </p:blipFill>
        <p:spPr bwMode="auto">
          <a:xfrm>
            <a:off x="381000" y="2514600"/>
            <a:ext cx="4724400" cy="3562350"/>
          </a:xfrm>
          <a:prstGeom prst="rect">
            <a:avLst/>
          </a:prstGeom>
          <a:noFill/>
          <a:ln w="9525">
            <a:solidFill>
              <a:srgbClr val="D30A05"/>
            </a:solidFill>
            <a:miter lim="800000"/>
            <a:headEnd/>
            <a:tailEnd/>
          </a:ln>
        </p:spPr>
      </p:pic>
      <p:sp>
        <p:nvSpPr>
          <p:cNvPr id="69645" name="Text Box 13"/>
          <p:cNvSpPr txBox="1">
            <a:spLocks noChangeArrowheads="1"/>
          </p:cNvSpPr>
          <p:nvPr/>
        </p:nvSpPr>
        <p:spPr bwMode="auto">
          <a:xfrm>
            <a:off x="5410200" y="2514600"/>
            <a:ext cx="3352800" cy="3267075"/>
          </a:xfrm>
          <a:prstGeom prst="rect">
            <a:avLst/>
          </a:prstGeom>
          <a:noFill/>
          <a:ln w="9525">
            <a:noFill/>
            <a:miter lim="800000"/>
            <a:headEnd/>
            <a:tailEnd/>
          </a:ln>
        </p:spPr>
        <p:txBody>
          <a:bodyPr>
            <a:spAutoFit/>
          </a:bodyPr>
          <a:lstStyle/>
          <a:p>
            <a:pPr marL="403225" indent="-403225" eaLnBrk="1" hangingPunct="1">
              <a:spcBef>
                <a:spcPct val="50000"/>
              </a:spcBef>
              <a:buClr>
                <a:srgbClr val="D30A05"/>
              </a:buClr>
              <a:buFont typeface="Wingdings" pitchFamily="36" charset="2"/>
              <a:buChar char="«"/>
            </a:pPr>
            <a:r>
              <a:rPr lang="en-US" sz="2600" b="0">
                <a:solidFill>
                  <a:schemeClr val="tx1"/>
                </a:solidFill>
              </a:rPr>
              <a:t>“The Lost Cause.”</a:t>
            </a:r>
          </a:p>
          <a:p>
            <a:pPr marL="403225" indent="-403225" eaLnBrk="1" hangingPunct="1">
              <a:spcBef>
                <a:spcPct val="50000"/>
              </a:spcBef>
              <a:buClr>
                <a:srgbClr val="D30A05"/>
              </a:buClr>
              <a:buFont typeface="Wingdings" pitchFamily="36" charset="2"/>
              <a:buChar char="«"/>
            </a:pPr>
            <a:r>
              <a:rPr lang="en-US" sz="2600" b="0">
                <a:solidFill>
                  <a:schemeClr val="tx1"/>
                </a:solidFill>
              </a:rPr>
              <a:t>The rise of the</a:t>
            </a:r>
            <a:br>
              <a:rPr lang="en-US" sz="2600" b="0">
                <a:solidFill>
                  <a:schemeClr val="tx1"/>
                </a:solidFill>
              </a:rPr>
            </a:br>
            <a:r>
              <a:rPr lang="en-US" sz="2600">
                <a:solidFill>
                  <a:srgbClr val="F02E00"/>
                </a:solidFill>
              </a:rPr>
              <a:t>“Bourbons.”</a:t>
            </a:r>
          </a:p>
          <a:p>
            <a:pPr marL="403225" indent="-403225" eaLnBrk="1" hangingPunct="1">
              <a:spcBef>
                <a:spcPct val="50000"/>
              </a:spcBef>
              <a:buClr>
                <a:srgbClr val="D30A05"/>
              </a:buClr>
              <a:buFont typeface="Wingdings" pitchFamily="36" charset="2"/>
              <a:buChar char="«"/>
            </a:pPr>
            <a:r>
              <a:rPr lang="en-US" sz="2600">
                <a:solidFill>
                  <a:srgbClr val="F02E00"/>
                </a:solidFill>
              </a:rPr>
              <a:t>Redeemers</a:t>
            </a:r>
            <a:r>
              <a:rPr lang="en-US" sz="2600">
                <a:solidFill>
                  <a:schemeClr val="tx1"/>
                </a:solidFill>
              </a:rPr>
              <a:t> </a:t>
            </a:r>
            <a:r>
              <a:rPr lang="en-US" sz="2600" b="0">
                <a:solidFill>
                  <a:schemeClr val="tx1"/>
                </a:solidFill>
              </a:rPr>
              <a:t>(prewar</a:t>
            </a:r>
            <a:br>
              <a:rPr lang="en-US" sz="2600" b="0">
                <a:solidFill>
                  <a:schemeClr val="tx1"/>
                </a:solidFill>
              </a:rPr>
            </a:br>
            <a:r>
              <a:rPr lang="en-US" sz="2600" b="0">
                <a:solidFill>
                  <a:schemeClr val="tx1"/>
                </a:solidFill>
              </a:rPr>
              <a:t>Democrats and Union Whigs).</a:t>
            </a:r>
            <a:endParaRPr lang="en-US" sz="2600" b="0" i="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9">
                                            <p:txEl>
                                              <p:pRg st="0" end="0"/>
                                            </p:txEl>
                                          </p:spTgt>
                                        </p:tgtEl>
                                        <p:attrNameLst>
                                          <p:attrName>style.visibility</p:attrName>
                                        </p:attrNameLst>
                                      </p:cBhvr>
                                      <p:to>
                                        <p:strVal val="visible"/>
                                      </p:to>
                                    </p:set>
                                    <p:animEffect transition="in" filter="fade">
                                      <p:cBhvr>
                                        <p:cTn id="7" dur="1000"/>
                                        <p:tgtEl>
                                          <p:spTgt spid="696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45">
                                            <p:txEl>
                                              <p:pRg st="0" end="0"/>
                                            </p:txEl>
                                          </p:spTgt>
                                        </p:tgtEl>
                                        <p:attrNameLst>
                                          <p:attrName>style.visibility</p:attrName>
                                        </p:attrNameLst>
                                      </p:cBhvr>
                                      <p:to>
                                        <p:strVal val="visible"/>
                                      </p:to>
                                    </p:set>
                                    <p:animEffect transition="in" filter="fade">
                                      <p:cBhvr>
                                        <p:cTn id="12" dur="1000"/>
                                        <p:tgtEl>
                                          <p:spTgt spid="696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45">
                                            <p:txEl>
                                              <p:pRg st="1" end="1"/>
                                            </p:txEl>
                                          </p:spTgt>
                                        </p:tgtEl>
                                        <p:attrNameLst>
                                          <p:attrName>style.visibility</p:attrName>
                                        </p:attrNameLst>
                                      </p:cBhvr>
                                      <p:to>
                                        <p:strVal val="visible"/>
                                      </p:to>
                                    </p:set>
                                    <p:animEffect transition="in" filter="fade">
                                      <p:cBhvr>
                                        <p:cTn id="17" dur="1000"/>
                                        <p:tgtEl>
                                          <p:spTgt spid="696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45">
                                            <p:txEl>
                                              <p:pRg st="2" end="2"/>
                                            </p:txEl>
                                          </p:spTgt>
                                        </p:tgtEl>
                                        <p:attrNameLst>
                                          <p:attrName>style.visibility</p:attrName>
                                        </p:attrNameLst>
                                      </p:cBhvr>
                                      <p:to>
                                        <p:strVal val="visible"/>
                                      </p:to>
                                    </p:set>
                                    <p:animEffect transition="in" filter="fade">
                                      <p:cBhvr>
                                        <p:cTn id="22" dur="1000"/>
                                        <p:tgtEl>
                                          <p:spTgt spid="696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28677" name="Text Box 5"/>
          <p:cNvSpPr txBox="1">
            <a:spLocks noChangeArrowheads="1"/>
          </p:cNvSpPr>
          <p:nvPr/>
        </p:nvSpPr>
        <p:spPr bwMode="auto">
          <a:xfrm>
            <a:off x="381000" y="3492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President Lincoln’s Plan</a:t>
            </a:r>
          </a:p>
        </p:txBody>
      </p:sp>
      <p:pic>
        <p:nvPicPr>
          <p:cNvPr id="16388" name="Picture 6" descr="lincoln"/>
          <p:cNvPicPr>
            <a:picLocks noChangeAspect="1" noChangeArrowheads="1"/>
          </p:cNvPicPr>
          <p:nvPr/>
        </p:nvPicPr>
        <p:blipFill>
          <a:blip r:embed="rId2" cstate="print">
            <a:lum contrast="6000"/>
          </a:blip>
          <a:srcRect b="2301"/>
          <a:stretch>
            <a:fillRect/>
          </a:stretch>
        </p:blipFill>
        <p:spPr bwMode="auto">
          <a:xfrm>
            <a:off x="609600" y="1447800"/>
            <a:ext cx="1384300" cy="5029200"/>
          </a:xfrm>
          <a:prstGeom prst="rect">
            <a:avLst/>
          </a:prstGeom>
          <a:noFill/>
          <a:ln w="9525">
            <a:solidFill>
              <a:srgbClr val="D30A05"/>
            </a:solidFill>
            <a:miter lim="800000"/>
            <a:headEnd/>
            <a:tailEnd/>
          </a:ln>
        </p:spPr>
      </p:pic>
      <p:sp>
        <p:nvSpPr>
          <p:cNvPr id="28679" name="Text Box 7"/>
          <p:cNvSpPr txBox="1">
            <a:spLocks noChangeArrowheads="1"/>
          </p:cNvSpPr>
          <p:nvPr/>
        </p:nvSpPr>
        <p:spPr bwMode="auto">
          <a:xfrm>
            <a:off x="2438400" y="1255713"/>
            <a:ext cx="6324600" cy="3508653"/>
          </a:xfrm>
          <a:prstGeom prst="rect">
            <a:avLst/>
          </a:prstGeom>
          <a:noFill/>
          <a:ln w="9525">
            <a:noFill/>
            <a:miter lim="800000"/>
            <a:headEnd/>
            <a:tailEnd/>
          </a:ln>
        </p:spPr>
        <p:txBody>
          <a:bodyPr>
            <a:spAutoFit/>
          </a:bodyPr>
          <a:lstStyle/>
          <a:p>
            <a:pPr marL="339725" indent="-339725" eaLnBrk="1" hangingPunct="1">
              <a:spcBef>
                <a:spcPct val="50000"/>
              </a:spcBef>
              <a:buClr>
                <a:srgbClr val="D30A05"/>
              </a:buClr>
              <a:buFont typeface="Wingdings" pitchFamily="36" charset="2"/>
              <a:buChar char="«"/>
            </a:pPr>
            <a:r>
              <a:rPr lang="en-US" sz="2600" i="1" dirty="0">
                <a:solidFill>
                  <a:srgbClr val="F02E00"/>
                </a:solidFill>
              </a:rPr>
              <a:t>10% Plan</a:t>
            </a:r>
          </a:p>
          <a:p>
            <a:pPr marL="1022350" lvl="1" indent="-339725" eaLnBrk="1" hangingPunct="1">
              <a:spcBef>
                <a:spcPct val="50000"/>
              </a:spcBef>
              <a:buClr>
                <a:srgbClr val="000099"/>
              </a:buClr>
              <a:buSzPct val="80000"/>
              <a:buFont typeface="DavysOtherDingbats" pitchFamily="2" charset="0"/>
              <a:buChar char="*"/>
            </a:pPr>
            <a:r>
              <a:rPr lang="en-US" sz="2800" b="0" dirty="0" smtClean="0">
                <a:solidFill>
                  <a:schemeClr val="tx1"/>
                </a:solidFill>
              </a:rPr>
              <a:t>Formally called the </a:t>
            </a:r>
            <a:r>
              <a:rPr lang="en-US" sz="2800" b="0" u="sng" dirty="0" smtClean="0">
                <a:solidFill>
                  <a:schemeClr val="tx1"/>
                </a:solidFill>
              </a:rPr>
              <a:t>“Proclamation </a:t>
            </a:r>
            <a:r>
              <a:rPr lang="en-US" sz="2800" b="0" u="sng" dirty="0">
                <a:solidFill>
                  <a:schemeClr val="tx1"/>
                </a:solidFill>
              </a:rPr>
              <a:t>of Amnesty and </a:t>
            </a:r>
            <a:r>
              <a:rPr lang="en-US" sz="2800" b="0" u="sng" dirty="0" smtClean="0">
                <a:solidFill>
                  <a:schemeClr val="tx1"/>
                </a:solidFill>
              </a:rPr>
              <a:t>Reconstruction” </a:t>
            </a:r>
            <a:r>
              <a:rPr lang="en-US" sz="2800" b="0" dirty="0">
                <a:solidFill>
                  <a:schemeClr val="tx1"/>
                </a:solidFill>
              </a:rPr>
              <a:t>(December 8, 1863)</a:t>
            </a:r>
          </a:p>
          <a:p>
            <a:pPr marL="1022350" lvl="1" indent="-339725" eaLnBrk="1" hangingPunct="1">
              <a:spcBef>
                <a:spcPct val="50000"/>
              </a:spcBef>
              <a:buClr>
                <a:srgbClr val="000099"/>
              </a:buClr>
              <a:buSzPct val="80000"/>
              <a:buFont typeface="DavysOtherDingbats" pitchFamily="2" charset="0"/>
              <a:buChar char="*"/>
            </a:pPr>
            <a:r>
              <a:rPr lang="en-US" sz="2800" b="0" dirty="0" smtClean="0">
                <a:solidFill>
                  <a:schemeClr val="tx1"/>
                </a:solidFill>
              </a:rPr>
              <a:t>Lincoln </a:t>
            </a:r>
            <a:r>
              <a:rPr lang="en-US" sz="2800" b="0" dirty="0">
                <a:solidFill>
                  <a:schemeClr val="tx1"/>
                </a:solidFill>
              </a:rPr>
              <a:t>didn’t consult Congress regarding Reconstruction</a:t>
            </a:r>
            <a:r>
              <a:rPr lang="en-US" sz="2800" b="0" dirty="0" smtClean="0">
                <a:solidFill>
                  <a:schemeClr val="tx1"/>
                </a:solidFill>
              </a:rPr>
              <a:t>.</a:t>
            </a:r>
            <a:endParaRPr lang="en-US" sz="28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92163" name="Text Box 3"/>
          <p:cNvSpPr txBox="1">
            <a:spLocks noChangeArrowheads="1"/>
          </p:cNvSpPr>
          <p:nvPr/>
        </p:nvSpPr>
        <p:spPr bwMode="auto">
          <a:xfrm>
            <a:off x="381000" y="441325"/>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a:solidFill>
                  <a:srgbClr val="000099"/>
                </a:solidFill>
                <a:latin typeface="Insula" pitchFamily="66" charset="0"/>
                <a:ea typeface="+mn-ea"/>
              </a:rPr>
              <a:t>The Civil Rights Act of 1875</a:t>
            </a:r>
          </a:p>
        </p:txBody>
      </p:sp>
      <p:sp>
        <p:nvSpPr>
          <p:cNvPr id="92164" name="Text Box 4"/>
          <p:cNvSpPr txBox="1">
            <a:spLocks noChangeArrowheads="1"/>
          </p:cNvSpPr>
          <p:nvPr/>
        </p:nvSpPr>
        <p:spPr bwMode="auto">
          <a:xfrm>
            <a:off x="838200" y="1600200"/>
            <a:ext cx="7772400" cy="4578350"/>
          </a:xfrm>
          <a:prstGeom prst="rect">
            <a:avLst/>
          </a:prstGeom>
          <a:noFill/>
          <a:ln w="9525">
            <a:noFill/>
            <a:miter lim="800000"/>
            <a:headEnd/>
            <a:tailEnd/>
          </a:ln>
        </p:spPr>
        <p:txBody>
          <a:bodyPr>
            <a:spAutoFit/>
          </a:bodyPr>
          <a:lstStyle/>
          <a:p>
            <a:pPr marL="515938" indent="-515938" eaLnBrk="1" hangingPunct="1">
              <a:spcBef>
                <a:spcPct val="50000"/>
              </a:spcBef>
              <a:buClr>
                <a:srgbClr val="D30A05"/>
              </a:buClr>
              <a:buFont typeface="Wingdings" pitchFamily="36" charset="2"/>
              <a:buChar char="«"/>
            </a:pPr>
            <a:r>
              <a:rPr lang="en-US" sz="2800" b="0">
                <a:solidFill>
                  <a:schemeClr val="tx1"/>
                </a:solidFill>
              </a:rPr>
              <a:t>Crime for any individual to deny full &amp;</a:t>
            </a:r>
            <a:br>
              <a:rPr lang="en-US" sz="2800" b="0">
                <a:solidFill>
                  <a:schemeClr val="tx1"/>
                </a:solidFill>
              </a:rPr>
            </a:br>
            <a:r>
              <a:rPr lang="en-US" sz="2800" b="0">
                <a:solidFill>
                  <a:schemeClr val="tx1"/>
                </a:solidFill>
              </a:rPr>
              <a:t>equal use of public conveyances and</a:t>
            </a:r>
            <a:br>
              <a:rPr lang="en-US" sz="2800" b="0">
                <a:solidFill>
                  <a:schemeClr val="tx1"/>
                </a:solidFill>
              </a:rPr>
            </a:br>
            <a:r>
              <a:rPr lang="en-US" sz="2800" b="0">
                <a:solidFill>
                  <a:schemeClr val="tx1"/>
                </a:solidFill>
              </a:rPr>
              <a:t>public places.</a:t>
            </a:r>
          </a:p>
          <a:p>
            <a:pPr marL="515938" indent="-515938" eaLnBrk="1" hangingPunct="1">
              <a:spcBef>
                <a:spcPct val="50000"/>
              </a:spcBef>
              <a:buClr>
                <a:srgbClr val="D30A05"/>
              </a:buClr>
              <a:buFont typeface="Wingdings" pitchFamily="36" charset="2"/>
              <a:buChar char="«"/>
            </a:pPr>
            <a:r>
              <a:rPr lang="en-US" sz="2800" b="0">
                <a:solidFill>
                  <a:schemeClr val="tx1"/>
                </a:solidFill>
              </a:rPr>
              <a:t>Prohibited discrimination in jury </a:t>
            </a:r>
            <a:br>
              <a:rPr lang="en-US" sz="2800" b="0">
                <a:solidFill>
                  <a:schemeClr val="tx1"/>
                </a:solidFill>
              </a:rPr>
            </a:br>
            <a:r>
              <a:rPr lang="en-US" sz="2800" b="0">
                <a:solidFill>
                  <a:schemeClr val="tx1"/>
                </a:solidFill>
              </a:rPr>
              <a:t>selection.</a:t>
            </a:r>
          </a:p>
          <a:p>
            <a:pPr marL="515938" indent="-515938" eaLnBrk="1" hangingPunct="1">
              <a:spcBef>
                <a:spcPct val="50000"/>
              </a:spcBef>
              <a:buClr>
                <a:srgbClr val="D30A05"/>
              </a:buClr>
              <a:buFont typeface="Wingdings" pitchFamily="36" charset="2"/>
              <a:buChar char="«"/>
            </a:pPr>
            <a:r>
              <a:rPr lang="en-US" sz="2800" b="0" u="sng">
                <a:solidFill>
                  <a:schemeClr val="tx1"/>
                </a:solidFill>
              </a:rPr>
              <a:t>Shortcoming</a:t>
            </a:r>
            <a:r>
              <a:rPr lang="en-US" sz="2800" b="0">
                <a:solidFill>
                  <a:schemeClr val="tx1"/>
                </a:solidFill>
              </a:rPr>
              <a:t> </a:t>
            </a:r>
            <a:r>
              <a:rPr lang="en-US" sz="2800" b="0">
                <a:solidFill>
                  <a:schemeClr val="tx1"/>
                </a:solidFill>
                <a:sym typeface="Wingdings" pitchFamily="36" charset="2"/>
              </a:rPr>
              <a:t> lacked a strong</a:t>
            </a:r>
            <a:br>
              <a:rPr lang="en-US" sz="2800" b="0">
                <a:solidFill>
                  <a:schemeClr val="tx1"/>
                </a:solidFill>
                <a:sym typeface="Wingdings" pitchFamily="36" charset="2"/>
              </a:rPr>
            </a:br>
            <a:r>
              <a:rPr lang="en-US" sz="2800" b="0">
                <a:solidFill>
                  <a:schemeClr val="tx1"/>
                </a:solidFill>
                <a:sym typeface="Wingdings" pitchFamily="36" charset="2"/>
              </a:rPr>
              <a:t>                         enforcement mechanism.</a:t>
            </a:r>
          </a:p>
          <a:p>
            <a:pPr marL="515938" indent="-515938" eaLnBrk="1" hangingPunct="1">
              <a:spcBef>
                <a:spcPct val="50000"/>
              </a:spcBef>
              <a:buClr>
                <a:srgbClr val="D30A05"/>
              </a:buClr>
              <a:buFont typeface="Wingdings" pitchFamily="36" charset="2"/>
              <a:buChar char="«"/>
            </a:pPr>
            <a:r>
              <a:rPr lang="en-US" sz="2800" b="0">
                <a:solidFill>
                  <a:schemeClr val="tx1"/>
                </a:solidFill>
                <a:sym typeface="Wingdings" pitchFamily="36" charset="2"/>
              </a:rPr>
              <a:t>No new civil rights act was attempted</a:t>
            </a:r>
            <a:br>
              <a:rPr lang="en-US" sz="2800" b="0">
                <a:solidFill>
                  <a:schemeClr val="tx1"/>
                </a:solidFill>
                <a:sym typeface="Wingdings" pitchFamily="36" charset="2"/>
              </a:rPr>
            </a:br>
            <a:r>
              <a:rPr lang="en-US" sz="2800" b="0">
                <a:solidFill>
                  <a:schemeClr val="tx1"/>
                </a:solidFill>
                <a:sym typeface="Wingdings" pitchFamily="36" charset="2"/>
              </a:rPr>
              <a:t>for 90 years!</a:t>
            </a:r>
            <a:endParaRPr lang="en-US" sz="2800" b="0" i="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96259" name="Text Box 3"/>
          <p:cNvSpPr txBox="1">
            <a:spLocks noChangeArrowheads="1"/>
          </p:cNvSpPr>
          <p:nvPr/>
        </p:nvSpPr>
        <p:spPr bwMode="auto">
          <a:xfrm>
            <a:off x="381000" y="457200"/>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a:solidFill>
                  <a:srgbClr val="000099"/>
                </a:solidFill>
                <a:latin typeface="Insula" pitchFamily="66" charset="0"/>
                <a:ea typeface="+mn-ea"/>
              </a:rPr>
              <a:t>Grant Administration Scandals</a:t>
            </a:r>
          </a:p>
        </p:txBody>
      </p:sp>
      <p:sp>
        <p:nvSpPr>
          <p:cNvPr id="96260" name="Text Box 4"/>
          <p:cNvSpPr txBox="1">
            <a:spLocks noChangeArrowheads="1"/>
          </p:cNvSpPr>
          <p:nvPr/>
        </p:nvSpPr>
        <p:spPr bwMode="auto">
          <a:xfrm>
            <a:off x="457200" y="1295400"/>
            <a:ext cx="8153400" cy="1800225"/>
          </a:xfrm>
          <a:prstGeom prst="rect">
            <a:avLst/>
          </a:prstGeom>
          <a:noFill/>
          <a:ln w="9525">
            <a:noFill/>
            <a:miter lim="800000"/>
            <a:headEnd/>
            <a:tailEnd/>
          </a:ln>
        </p:spPr>
        <p:txBody>
          <a:bodyPr>
            <a:spAutoFit/>
          </a:bodyPr>
          <a:lstStyle/>
          <a:p>
            <a:pPr marL="465138" indent="-465138" eaLnBrk="1" hangingPunct="1">
              <a:spcBef>
                <a:spcPct val="50000"/>
              </a:spcBef>
              <a:buClr>
                <a:srgbClr val="D30A05"/>
              </a:buClr>
              <a:buFont typeface="Wingdings" pitchFamily="36" charset="2"/>
              <a:buChar char="«"/>
            </a:pPr>
            <a:r>
              <a:rPr lang="en-US" sz="2800" b="0">
                <a:solidFill>
                  <a:schemeClr val="tx1"/>
                </a:solidFill>
              </a:rPr>
              <a:t>Grant presided over an era of </a:t>
            </a:r>
            <a:br>
              <a:rPr lang="en-US" sz="2800" b="0">
                <a:solidFill>
                  <a:schemeClr val="tx1"/>
                </a:solidFill>
              </a:rPr>
            </a:br>
            <a:r>
              <a:rPr lang="en-US" sz="2800" b="0">
                <a:solidFill>
                  <a:schemeClr val="tx1"/>
                </a:solidFill>
              </a:rPr>
              <a:t>unprecedented </a:t>
            </a:r>
            <a:br>
              <a:rPr lang="en-US" sz="2800" b="0">
                <a:solidFill>
                  <a:schemeClr val="tx1"/>
                </a:solidFill>
              </a:rPr>
            </a:br>
            <a:r>
              <a:rPr lang="en-US" sz="2800" b="0">
                <a:solidFill>
                  <a:schemeClr val="tx1"/>
                </a:solidFill>
              </a:rPr>
              <a:t>growth and </a:t>
            </a:r>
            <a:br>
              <a:rPr lang="en-US" sz="2800" b="0">
                <a:solidFill>
                  <a:schemeClr val="tx1"/>
                </a:solidFill>
              </a:rPr>
            </a:br>
            <a:r>
              <a:rPr lang="en-US" sz="2800" b="0">
                <a:solidFill>
                  <a:schemeClr val="tx1"/>
                </a:solidFill>
              </a:rPr>
              <a:t>corruption.</a:t>
            </a:r>
          </a:p>
        </p:txBody>
      </p:sp>
      <p:sp>
        <p:nvSpPr>
          <p:cNvPr id="96265" name="Text Box 9"/>
          <p:cNvSpPr txBox="1">
            <a:spLocks noChangeArrowheads="1"/>
          </p:cNvSpPr>
          <p:nvPr/>
        </p:nvSpPr>
        <p:spPr bwMode="auto">
          <a:xfrm>
            <a:off x="1219200" y="3200400"/>
            <a:ext cx="2819400" cy="2282825"/>
          </a:xfrm>
          <a:prstGeom prst="rect">
            <a:avLst/>
          </a:prstGeom>
          <a:noFill/>
          <a:ln w="9525">
            <a:noFill/>
            <a:miter lim="800000"/>
            <a:headEnd/>
            <a:tailEnd/>
          </a:ln>
        </p:spPr>
        <p:txBody>
          <a:bodyPr>
            <a:spAutoFit/>
          </a:bodyPr>
          <a:lstStyle/>
          <a:p>
            <a:pPr marL="403225" indent="-403225" eaLnBrk="1" hangingPunct="1">
              <a:spcBef>
                <a:spcPct val="50000"/>
              </a:spcBef>
              <a:buClr>
                <a:srgbClr val="000080"/>
              </a:buClr>
              <a:buSzPct val="80000"/>
              <a:buFont typeface="DavysOtherDingbats" pitchFamily="2" charset="0"/>
              <a:buChar char="*"/>
            </a:pPr>
            <a:r>
              <a:rPr lang="en-US" b="0">
                <a:solidFill>
                  <a:schemeClr val="tx1"/>
                </a:solidFill>
              </a:rPr>
              <a:t>Credit Mobilier </a:t>
            </a:r>
            <a:br>
              <a:rPr lang="en-US" b="0">
                <a:solidFill>
                  <a:schemeClr val="tx1"/>
                </a:solidFill>
              </a:rPr>
            </a:br>
            <a:r>
              <a:rPr lang="en-US" b="0">
                <a:solidFill>
                  <a:schemeClr val="tx1"/>
                </a:solidFill>
              </a:rPr>
              <a:t>Scandal.</a:t>
            </a:r>
          </a:p>
          <a:p>
            <a:pPr marL="403225" indent="-403225" eaLnBrk="1" hangingPunct="1">
              <a:spcBef>
                <a:spcPct val="50000"/>
              </a:spcBef>
              <a:buClr>
                <a:srgbClr val="000080"/>
              </a:buClr>
              <a:buSzPct val="80000"/>
              <a:buFont typeface="DavysOtherDingbats" pitchFamily="2" charset="0"/>
              <a:buChar char="*"/>
            </a:pPr>
            <a:r>
              <a:rPr lang="en-US" b="0">
                <a:solidFill>
                  <a:schemeClr val="tx1"/>
                </a:solidFill>
              </a:rPr>
              <a:t>Whiskey Ring.</a:t>
            </a:r>
          </a:p>
          <a:p>
            <a:pPr marL="403225" indent="-403225" eaLnBrk="1" hangingPunct="1">
              <a:spcBef>
                <a:spcPct val="50000"/>
              </a:spcBef>
              <a:buClr>
                <a:srgbClr val="000080"/>
              </a:buClr>
              <a:buSzPct val="80000"/>
              <a:buFont typeface="DavysOtherDingbats" pitchFamily="2" charset="0"/>
              <a:buChar char="*"/>
            </a:pPr>
            <a:r>
              <a:rPr lang="en-US" b="0">
                <a:solidFill>
                  <a:schemeClr val="tx1"/>
                </a:solidFill>
              </a:rPr>
              <a:t>The “Indian Ring.”</a:t>
            </a:r>
          </a:p>
        </p:txBody>
      </p:sp>
      <p:pic>
        <p:nvPicPr>
          <p:cNvPr id="61446" name="Picture 11" descr="pol_cartoon-Grant Scandals"/>
          <p:cNvPicPr>
            <a:picLocks noChangeAspect="1" noChangeArrowheads="1"/>
          </p:cNvPicPr>
          <p:nvPr/>
        </p:nvPicPr>
        <p:blipFill>
          <a:blip r:embed="rId2" cstate="print">
            <a:lum bright="-6000" contrast="6000"/>
          </a:blip>
          <a:srcRect/>
          <a:stretch>
            <a:fillRect/>
          </a:stretch>
        </p:blipFill>
        <p:spPr bwMode="auto">
          <a:xfrm>
            <a:off x="4419600" y="2012950"/>
            <a:ext cx="4343400" cy="4235450"/>
          </a:xfrm>
          <a:prstGeom prst="rect">
            <a:avLst/>
          </a:prstGeom>
          <a:noFill/>
          <a:ln w="9525">
            <a:solidFill>
              <a:srgbClr val="F02E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6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98307" name="Text Box 3"/>
          <p:cNvSpPr txBox="1">
            <a:spLocks noChangeArrowheads="1"/>
          </p:cNvSpPr>
          <p:nvPr/>
        </p:nvSpPr>
        <p:spPr bwMode="auto">
          <a:xfrm>
            <a:off x="381000" y="304800"/>
            <a:ext cx="4800600" cy="1371600"/>
          </a:xfrm>
          <a:prstGeom prst="rect">
            <a:avLst/>
          </a:prstGeom>
          <a:noFill/>
          <a:ln w="9525">
            <a:noFill/>
            <a:miter lim="800000"/>
            <a:headEnd/>
            <a:tailEnd/>
          </a:ln>
          <a:effectLst>
            <a:outerShdw dist="17961" dir="2700000" algn="ctr" rotWithShape="0">
              <a:srgbClr val="D30A05"/>
            </a:outerShdw>
          </a:effectLst>
        </p:spPr>
        <p:txBody>
          <a:bodyPr>
            <a:spAutoFit/>
          </a:bodyPr>
          <a:lstStyle/>
          <a:p>
            <a:pPr eaLnBrk="1" hangingPunct="1">
              <a:spcBef>
                <a:spcPct val="50000"/>
              </a:spcBef>
              <a:defRPr/>
            </a:pPr>
            <a:r>
              <a:rPr lang="en-US" sz="4200">
                <a:solidFill>
                  <a:srgbClr val="000099"/>
                </a:solidFill>
                <a:latin typeface="Insula" pitchFamily="66" charset="0"/>
                <a:ea typeface="+mn-ea"/>
              </a:rPr>
              <a:t>The Tweed Ring</a:t>
            </a:r>
            <a:br>
              <a:rPr lang="en-US" sz="4200">
                <a:solidFill>
                  <a:srgbClr val="000099"/>
                </a:solidFill>
                <a:latin typeface="Insula" pitchFamily="66" charset="0"/>
                <a:ea typeface="+mn-ea"/>
              </a:rPr>
            </a:br>
            <a:r>
              <a:rPr lang="en-US" sz="4200">
                <a:solidFill>
                  <a:srgbClr val="000099"/>
                </a:solidFill>
                <a:latin typeface="Insula" pitchFamily="66" charset="0"/>
                <a:ea typeface="+mn-ea"/>
              </a:rPr>
              <a:t>      in NYC</a:t>
            </a:r>
          </a:p>
        </p:txBody>
      </p:sp>
      <p:sp>
        <p:nvSpPr>
          <p:cNvPr id="62468" name="Text Box 4"/>
          <p:cNvSpPr txBox="1">
            <a:spLocks noChangeArrowheads="1"/>
          </p:cNvSpPr>
          <p:nvPr/>
        </p:nvSpPr>
        <p:spPr bwMode="auto">
          <a:xfrm>
            <a:off x="762000" y="4800600"/>
            <a:ext cx="8077200" cy="1797050"/>
          </a:xfrm>
          <a:prstGeom prst="rect">
            <a:avLst/>
          </a:prstGeom>
          <a:noFill/>
          <a:ln w="9525">
            <a:noFill/>
            <a:miter lim="800000"/>
            <a:headEnd/>
            <a:tailEnd/>
          </a:ln>
        </p:spPr>
        <p:txBody>
          <a:bodyPr>
            <a:spAutoFit/>
          </a:bodyPr>
          <a:lstStyle/>
          <a:p>
            <a:pPr eaLnBrk="1" hangingPunct="1">
              <a:spcBef>
                <a:spcPct val="50000"/>
              </a:spcBef>
              <a:buClr>
                <a:srgbClr val="D30A05"/>
              </a:buClr>
              <a:buSzPct val="80000"/>
              <a:buFont typeface="Wingdings" pitchFamily="36" charset="2"/>
              <a:buNone/>
            </a:pPr>
            <a:r>
              <a:rPr lang="en-US" sz="2800">
                <a:solidFill>
                  <a:srgbClr val="3333FF"/>
                </a:solidFill>
              </a:rPr>
              <a:t>William Marcy Tweed </a:t>
            </a:r>
            <a:br>
              <a:rPr lang="en-US" sz="2800">
                <a:solidFill>
                  <a:srgbClr val="3333FF"/>
                </a:solidFill>
              </a:rPr>
            </a:br>
            <a:r>
              <a:rPr lang="en-US" b="0">
                <a:solidFill>
                  <a:schemeClr val="tx1"/>
                </a:solidFill>
              </a:rPr>
              <a:t>(n</a:t>
            </a:r>
            <a:r>
              <a:rPr lang="en-US" b="0">
                <a:solidFill>
                  <a:schemeClr val="tx1"/>
                </a:solidFill>
                <a:sym typeface="Wingdings" pitchFamily="36" charset="2"/>
              </a:rPr>
              <a:t>otorious head of </a:t>
            </a:r>
            <a:r>
              <a:rPr lang="en-US">
                <a:solidFill>
                  <a:srgbClr val="F02E00"/>
                </a:solidFill>
                <a:sym typeface="Wingdings" pitchFamily="36" charset="2"/>
              </a:rPr>
              <a:t>Tammany Hall’s</a:t>
            </a:r>
            <a:r>
              <a:rPr lang="en-US" b="0">
                <a:solidFill>
                  <a:schemeClr val="tx1"/>
                </a:solidFill>
                <a:sym typeface="Wingdings" pitchFamily="36" charset="2"/>
              </a:rPr>
              <a:t> political machine)</a:t>
            </a:r>
            <a:br>
              <a:rPr lang="en-US" b="0">
                <a:solidFill>
                  <a:schemeClr val="tx1"/>
                </a:solidFill>
                <a:sym typeface="Wingdings" pitchFamily="36" charset="2"/>
              </a:rPr>
            </a:br>
            <a:endParaRPr lang="en-US" b="0">
              <a:solidFill>
                <a:schemeClr val="tx1"/>
              </a:solidFill>
              <a:sym typeface="Wingdings" pitchFamily="36" charset="2"/>
            </a:endParaRPr>
          </a:p>
          <a:p>
            <a:pPr eaLnBrk="1" hangingPunct="1">
              <a:spcBef>
                <a:spcPct val="50000"/>
              </a:spcBef>
              <a:buClr>
                <a:srgbClr val="D30A05"/>
              </a:buClr>
              <a:buSzPct val="80000"/>
              <a:buFont typeface="Wingdings" pitchFamily="36" charset="2"/>
              <a:buNone/>
            </a:pPr>
            <a:r>
              <a:rPr lang="en-US" b="0">
                <a:solidFill>
                  <a:schemeClr val="tx1"/>
                </a:solidFill>
                <a:sym typeface="Wingdings" pitchFamily="36" charset="2"/>
              </a:rPr>
              <a:t>[</a:t>
            </a:r>
            <a:r>
              <a:rPr lang="en-US">
                <a:solidFill>
                  <a:srgbClr val="3333FF"/>
                </a:solidFill>
                <a:sym typeface="Wingdings" pitchFamily="36" charset="2"/>
              </a:rPr>
              <a:t>Thomas Nast</a:t>
            </a:r>
            <a:r>
              <a:rPr lang="en-US" b="0">
                <a:solidFill>
                  <a:srgbClr val="3333FF"/>
                </a:solidFill>
                <a:sym typeface="Wingdings" pitchFamily="36" charset="2"/>
              </a:rPr>
              <a:t> </a:t>
            </a:r>
            <a:r>
              <a:rPr lang="en-US" b="0">
                <a:solidFill>
                  <a:schemeClr val="tx1"/>
                </a:solidFill>
                <a:sym typeface="Wingdings" pitchFamily="36" charset="2"/>
              </a:rPr>
              <a:t> crusading cartoonist/reporter]</a:t>
            </a:r>
            <a:endParaRPr lang="en-US" b="0">
              <a:solidFill>
                <a:srgbClr val="3333FF"/>
              </a:solidFill>
              <a:sym typeface="Wingdings" pitchFamily="36" charset="2"/>
            </a:endParaRPr>
          </a:p>
        </p:txBody>
      </p:sp>
      <p:pic>
        <p:nvPicPr>
          <p:cNvPr id="62469" name="Picture 7" descr="BossTweed-polcartoon"/>
          <p:cNvPicPr>
            <a:picLocks noChangeAspect="1" noChangeArrowheads="1"/>
          </p:cNvPicPr>
          <p:nvPr/>
        </p:nvPicPr>
        <p:blipFill>
          <a:blip r:embed="rId2" cstate="print">
            <a:lum contrast="12000"/>
          </a:blip>
          <a:srcRect/>
          <a:stretch>
            <a:fillRect/>
          </a:stretch>
        </p:blipFill>
        <p:spPr bwMode="auto">
          <a:xfrm>
            <a:off x="1295400" y="1828800"/>
            <a:ext cx="2681288" cy="2819400"/>
          </a:xfrm>
          <a:prstGeom prst="rect">
            <a:avLst/>
          </a:prstGeom>
          <a:noFill/>
          <a:ln w="9525">
            <a:solidFill>
              <a:srgbClr val="D30A05"/>
            </a:solidFill>
            <a:miter lim="800000"/>
            <a:headEnd/>
            <a:tailEnd/>
          </a:ln>
        </p:spPr>
      </p:pic>
      <p:pic>
        <p:nvPicPr>
          <p:cNvPr id="62470" name="Picture 8" descr="pol_cartoon-Nast-Tweed &amp; the Ballot Box"/>
          <p:cNvPicPr>
            <a:picLocks noChangeAspect="1" noChangeArrowheads="1"/>
          </p:cNvPicPr>
          <p:nvPr/>
        </p:nvPicPr>
        <p:blipFill>
          <a:blip r:embed="rId3" cstate="print">
            <a:lum bright="-6000" contrast="12000"/>
          </a:blip>
          <a:srcRect/>
          <a:stretch>
            <a:fillRect/>
          </a:stretch>
        </p:blipFill>
        <p:spPr bwMode="auto">
          <a:xfrm>
            <a:off x="5213350" y="1066800"/>
            <a:ext cx="3473450" cy="38100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10595" name="Text Box 3"/>
          <p:cNvSpPr txBox="1">
            <a:spLocks noChangeArrowheads="1"/>
          </p:cNvSpPr>
          <p:nvPr/>
        </p:nvSpPr>
        <p:spPr bwMode="auto">
          <a:xfrm>
            <a:off x="152400" y="501650"/>
            <a:ext cx="8763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000" i="1">
                <a:solidFill>
                  <a:srgbClr val="000099"/>
                </a:solidFill>
                <a:latin typeface="Insula" pitchFamily="66" charset="0"/>
              </a:rPr>
              <a:t>Who Stole the People’s Money?</a:t>
            </a:r>
          </a:p>
        </p:txBody>
      </p:sp>
      <p:pic>
        <p:nvPicPr>
          <p:cNvPr id="63492" name="Picture 5" descr="pol_cartoon-Tweed-Who Stole the People's Money"/>
          <p:cNvPicPr>
            <a:picLocks noChangeAspect="1" noChangeArrowheads="1"/>
          </p:cNvPicPr>
          <p:nvPr/>
        </p:nvPicPr>
        <p:blipFill>
          <a:blip r:embed="rId2" cstate="print">
            <a:lum contrast="6000"/>
          </a:blip>
          <a:srcRect/>
          <a:stretch>
            <a:fillRect/>
          </a:stretch>
        </p:blipFill>
        <p:spPr bwMode="auto">
          <a:xfrm>
            <a:off x="1524000" y="1600200"/>
            <a:ext cx="6157913" cy="4400550"/>
          </a:xfrm>
          <a:prstGeom prst="rect">
            <a:avLst/>
          </a:prstGeom>
          <a:noFill/>
          <a:ln w="9525">
            <a:solidFill>
              <a:srgbClr val="F02E00"/>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07523" name="Text Box 3"/>
          <p:cNvSpPr txBox="1">
            <a:spLocks noChangeArrowheads="1"/>
          </p:cNvSpPr>
          <p:nvPr/>
        </p:nvSpPr>
        <p:spPr bwMode="auto">
          <a:xfrm>
            <a:off x="152400" y="349250"/>
            <a:ext cx="8763000" cy="6413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3600" i="1">
                <a:solidFill>
                  <a:srgbClr val="000099"/>
                </a:solidFill>
                <a:latin typeface="Insula" pitchFamily="66" charset="0"/>
                <a:ea typeface="+mn-ea"/>
              </a:rPr>
              <a:t>And They Say He Wants a Third Term</a:t>
            </a:r>
          </a:p>
        </p:txBody>
      </p:sp>
      <p:pic>
        <p:nvPicPr>
          <p:cNvPr id="64516" name="Picture 6" descr="And they say he wants a third term"/>
          <p:cNvPicPr>
            <a:picLocks noChangeAspect="1" noChangeArrowheads="1"/>
          </p:cNvPicPr>
          <p:nvPr/>
        </p:nvPicPr>
        <p:blipFill>
          <a:blip r:embed="rId2" cstate="print">
            <a:lum bright="-6000" contrast="6000"/>
          </a:blip>
          <a:srcRect/>
          <a:stretch>
            <a:fillRect/>
          </a:stretch>
        </p:blipFill>
        <p:spPr bwMode="auto">
          <a:xfrm>
            <a:off x="2514600" y="1143000"/>
            <a:ext cx="4244975" cy="5257800"/>
          </a:xfrm>
          <a:prstGeom prst="rect">
            <a:avLst/>
          </a:prstGeom>
          <a:noFill/>
          <a:ln w="9525">
            <a:solidFill>
              <a:srgbClr val="F02E00"/>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91139" name="Text Box 3"/>
          <p:cNvSpPr txBox="1">
            <a:spLocks noChangeArrowheads="1"/>
          </p:cNvSpPr>
          <p:nvPr/>
        </p:nvSpPr>
        <p:spPr bwMode="auto">
          <a:xfrm>
            <a:off x="381000" y="365125"/>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a:solidFill>
                  <a:srgbClr val="000099"/>
                </a:solidFill>
                <a:latin typeface="Insula" pitchFamily="66" charset="0"/>
                <a:ea typeface="+mn-ea"/>
              </a:rPr>
              <a:t>The Election of 1872</a:t>
            </a:r>
          </a:p>
        </p:txBody>
      </p:sp>
      <p:pic>
        <p:nvPicPr>
          <p:cNvPr id="65540" name="Picture 4" descr="RealElephant12w"/>
          <p:cNvPicPr>
            <a:picLocks noChangeAspect="1" noChangeArrowheads="1"/>
          </p:cNvPicPr>
          <p:nvPr/>
        </p:nvPicPr>
        <p:blipFill>
          <a:blip r:embed="rId2" cstate="print">
            <a:lum bright="-6000" contrast="12000"/>
          </a:blip>
          <a:srcRect l="6224" t="3703" r="5394" b="4938"/>
          <a:stretch>
            <a:fillRect/>
          </a:stretch>
        </p:blipFill>
        <p:spPr bwMode="auto">
          <a:xfrm>
            <a:off x="474663" y="1524000"/>
            <a:ext cx="4021137" cy="4191000"/>
          </a:xfrm>
          <a:prstGeom prst="rect">
            <a:avLst/>
          </a:prstGeom>
          <a:noFill/>
          <a:ln w="9525">
            <a:solidFill>
              <a:srgbClr val="D30A05"/>
            </a:solidFill>
            <a:miter lim="800000"/>
            <a:headEnd/>
            <a:tailEnd/>
          </a:ln>
        </p:spPr>
      </p:pic>
      <p:sp>
        <p:nvSpPr>
          <p:cNvPr id="91141" name="Text Box 5"/>
          <p:cNvSpPr txBox="1">
            <a:spLocks noChangeArrowheads="1"/>
          </p:cNvSpPr>
          <p:nvPr/>
        </p:nvSpPr>
        <p:spPr bwMode="auto">
          <a:xfrm>
            <a:off x="4724400" y="1317625"/>
            <a:ext cx="4191000" cy="4854575"/>
          </a:xfrm>
          <a:prstGeom prst="rect">
            <a:avLst/>
          </a:prstGeom>
          <a:noFill/>
          <a:ln w="9525">
            <a:noFill/>
            <a:miter lim="800000"/>
            <a:headEnd/>
            <a:tailEnd/>
          </a:ln>
        </p:spPr>
        <p:txBody>
          <a:bodyPr>
            <a:spAutoFit/>
          </a:bodyPr>
          <a:lstStyle/>
          <a:p>
            <a:pPr marL="515938" indent="-515938" eaLnBrk="1" hangingPunct="1">
              <a:spcBef>
                <a:spcPct val="50000"/>
              </a:spcBef>
              <a:buClr>
                <a:srgbClr val="D30A05"/>
              </a:buClr>
              <a:buFont typeface="Wingdings" pitchFamily="36" charset="2"/>
              <a:buChar char="«"/>
            </a:pPr>
            <a:r>
              <a:rPr lang="en-US" sz="2500" b="0">
                <a:solidFill>
                  <a:schemeClr val="tx1"/>
                </a:solidFill>
              </a:rPr>
              <a:t>Rumors of corruption </a:t>
            </a:r>
            <a:br>
              <a:rPr lang="en-US" sz="2500" b="0">
                <a:solidFill>
                  <a:schemeClr val="tx1"/>
                </a:solidFill>
              </a:rPr>
            </a:br>
            <a:r>
              <a:rPr lang="en-US" sz="2500" b="0">
                <a:solidFill>
                  <a:schemeClr val="tx1"/>
                </a:solidFill>
              </a:rPr>
              <a:t>during Grant’s first </a:t>
            </a:r>
            <a:br>
              <a:rPr lang="en-US" sz="2500" b="0">
                <a:solidFill>
                  <a:schemeClr val="tx1"/>
                </a:solidFill>
              </a:rPr>
            </a:br>
            <a:r>
              <a:rPr lang="en-US" sz="2500" b="0">
                <a:solidFill>
                  <a:schemeClr val="tx1"/>
                </a:solidFill>
              </a:rPr>
              <a:t>term discredit Republicans.</a:t>
            </a:r>
          </a:p>
          <a:p>
            <a:pPr marL="515938" indent="-515938" eaLnBrk="1" hangingPunct="1">
              <a:spcBef>
                <a:spcPct val="50000"/>
              </a:spcBef>
              <a:buClr>
                <a:srgbClr val="D30A05"/>
              </a:buClr>
              <a:buFont typeface="Wingdings" pitchFamily="36" charset="2"/>
              <a:buChar char="«"/>
            </a:pPr>
            <a:r>
              <a:rPr lang="en-US" sz="2500" b="0">
                <a:solidFill>
                  <a:schemeClr val="tx1"/>
                </a:solidFill>
              </a:rPr>
              <a:t>Horace Greeley runs</a:t>
            </a:r>
            <a:br>
              <a:rPr lang="en-US" sz="2500" b="0">
                <a:solidFill>
                  <a:schemeClr val="tx1"/>
                </a:solidFill>
              </a:rPr>
            </a:br>
            <a:r>
              <a:rPr lang="en-US" sz="2500" b="0">
                <a:solidFill>
                  <a:schemeClr val="tx1"/>
                </a:solidFill>
              </a:rPr>
              <a:t>as a Democrat/Liberal</a:t>
            </a:r>
            <a:br>
              <a:rPr lang="en-US" sz="2500" b="0">
                <a:solidFill>
                  <a:schemeClr val="tx1"/>
                </a:solidFill>
              </a:rPr>
            </a:br>
            <a:r>
              <a:rPr lang="en-US" sz="2500" b="0">
                <a:solidFill>
                  <a:schemeClr val="tx1"/>
                </a:solidFill>
              </a:rPr>
              <a:t>Republican candidate.</a:t>
            </a:r>
          </a:p>
          <a:p>
            <a:pPr marL="515938" indent="-515938" eaLnBrk="1" hangingPunct="1">
              <a:spcBef>
                <a:spcPct val="50000"/>
              </a:spcBef>
              <a:buClr>
                <a:srgbClr val="D30A05"/>
              </a:buClr>
              <a:buFont typeface="Wingdings" pitchFamily="36" charset="2"/>
              <a:buChar char="«"/>
            </a:pPr>
            <a:r>
              <a:rPr lang="en-US" sz="2500" b="0">
                <a:solidFill>
                  <a:schemeClr val="tx1"/>
                </a:solidFill>
              </a:rPr>
              <a:t>Greeley attacked as a</a:t>
            </a:r>
            <a:br>
              <a:rPr lang="en-US" sz="2500" b="0">
                <a:solidFill>
                  <a:schemeClr val="tx1"/>
                </a:solidFill>
              </a:rPr>
            </a:br>
            <a:r>
              <a:rPr lang="en-US" sz="2500" b="0">
                <a:solidFill>
                  <a:schemeClr val="tx1"/>
                </a:solidFill>
              </a:rPr>
              <a:t>fool and a crank. </a:t>
            </a:r>
          </a:p>
          <a:p>
            <a:pPr marL="515938" indent="-515938" eaLnBrk="1" hangingPunct="1">
              <a:spcBef>
                <a:spcPct val="50000"/>
              </a:spcBef>
              <a:buClr>
                <a:srgbClr val="D30A05"/>
              </a:buClr>
              <a:buFont typeface="Wingdings" pitchFamily="36" charset="2"/>
              <a:buChar char="«"/>
            </a:pPr>
            <a:r>
              <a:rPr lang="en-US" sz="2500" b="0">
                <a:solidFill>
                  <a:schemeClr val="tx1"/>
                </a:solidFill>
              </a:rPr>
              <a:t>Greeley died on </a:t>
            </a:r>
            <a:br>
              <a:rPr lang="en-US" sz="2500" b="0">
                <a:solidFill>
                  <a:schemeClr val="tx1"/>
                </a:solidFill>
              </a:rPr>
            </a:br>
            <a:r>
              <a:rPr lang="en-US" sz="2500" b="0">
                <a:solidFill>
                  <a:schemeClr val="tx1"/>
                </a:solidFill>
              </a:rPr>
              <a:t>November 29, 1872!</a:t>
            </a:r>
            <a:endParaRPr lang="en-US" sz="2500" b="0">
              <a:solidFill>
                <a:schemeClr val="tx1"/>
              </a:solidFill>
              <a:sym typeface="Wingdings" pitchFamily="36"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1141">
                                            <p:txEl>
                                              <p:pRg st="0" end="0"/>
                                            </p:txEl>
                                          </p:spTgt>
                                        </p:tgtEl>
                                        <p:attrNameLst>
                                          <p:attrName>style.visibility</p:attrName>
                                        </p:attrNameLst>
                                      </p:cBhvr>
                                      <p:to>
                                        <p:strVal val="visible"/>
                                      </p:to>
                                    </p:set>
                                    <p:animEffect transition="in" filter="wipe(up)">
                                      <p:cBhvr>
                                        <p:cTn id="7" dur="500"/>
                                        <p:tgtEl>
                                          <p:spTgt spid="91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1141">
                                            <p:txEl>
                                              <p:pRg st="1" end="1"/>
                                            </p:txEl>
                                          </p:spTgt>
                                        </p:tgtEl>
                                        <p:attrNameLst>
                                          <p:attrName>style.visibility</p:attrName>
                                        </p:attrNameLst>
                                      </p:cBhvr>
                                      <p:to>
                                        <p:strVal val="visible"/>
                                      </p:to>
                                    </p:set>
                                    <p:animEffect transition="in" filter="wipe(up)">
                                      <p:cBhvr>
                                        <p:cTn id="12" dur="500"/>
                                        <p:tgtEl>
                                          <p:spTgt spid="91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1141">
                                            <p:txEl>
                                              <p:pRg st="2" end="2"/>
                                            </p:txEl>
                                          </p:spTgt>
                                        </p:tgtEl>
                                        <p:attrNameLst>
                                          <p:attrName>style.visibility</p:attrName>
                                        </p:attrNameLst>
                                      </p:cBhvr>
                                      <p:to>
                                        <p:strVal val="visible"/>
                                      </p:to>
                                    </p:set>
                                    <p:animEffect transition="in" filter="wipe(up)">
                                      <p:cBhvr>
                                        <p:cTn id="17" dur="500"/>
                                        <p:tgtEl>
                                          <p:spTgt spid="91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1141">
                                            <p:txEl>
                                              <p:pRg st="3" end="3"/>
                                            </p:txEl>
                                          </p:spTgt>
                                        </p:tgtEl>
                                        <p:attrNameLst>
                                          <p:attrName>style.visibility</p:attrName>
                                        </p:attrNameLst>
                                      </p:cBhvr>
                                      <p:to>
                                        <p:strVal val="visible"/>
                                      </p:to>
                                    </p:set>
                                    <p:animEffect transition="in" filter="wipe(up)">
                                      <p:cBhvr>
                                        <p:cTn id="22" dur="500"/>
                                        <p:tgtEl>
                                          <p:spTgt spid="91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84995" name="Text Box 3"/>
          <p:cNvSpPr txBox="1">
            <a:spLocks noChangeArrowheads="1"/>
          </p:cNvSpPr>
          <p:nvPr/>
        </p:nvSpPr>
        <p:spPr bwMode="auto">
          <a:xfrm>
            <a:off x="381000" y="3810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1872 Presidential Election</a:t>
            </a:r>
          </a:p>
        </p:txBody>
      </p:sp>
      <p:pic>
        <p:nvPicPr>
          <p:cNvPr id="66564" name="Picture 4" descr="1872 Election-1"/>
          <p:cNvPicPr>
            <a:picLocks noChangeAspect="1" noChangeArrowheads="1"/>
          </p:cNvPicPr>
          <p:nvPr/>
        </p:nvPicPr>
        <p:blipFill>
          <a:blip r:embed="rId2" cstate="print">
            <a:lum bright="12000" contrast="6000"/>
          </a:blip>
          <a:srcRect/>
          <a:stretch>
            <a:fillRect/>
          </a:stretch>
        </p:blipFill>
        <p:spPr bwMode="auto">
          <a:xfrm>
            <a:off x="228600" y="1393825"/>
            <a:ext cx="8686800" cy="4625975"/>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77827" name="Text Box 3"/>
          <p:cNvSpPr txBox="1">
            <a:spLocks noChangeArrowheads="1"/>
          </p:cNvSpPr>
          <p:nvPr/>
        </p:nvSpPr>
        <p:spPr bwMode="auto">
          <a:xfrm>
            <a:off x="381000" y="365125"/>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a:solidFill>
                  <a:srgbClr val="000099"/>
                </a:solidFill>
                <a:latin typeface="Insula" pitchFamily="66" charset="0"/>
                <a:ea typeface="+mn-ea"/>
              </a:rPr>
              <a:t>Popular Vote for President:  1872</a:t>
            </a:r>
          </a:p>
        </p:txBody>
      </p:sp>
      <p:pic>
        <p:nvPicPr>
          <p:cNvPr id="67588" name="Picture 5"/>
          <p:cNvPicPr>
            <a:picLocks noChangeAspect="1" noChangeArrowheads="1"/>
          </p:cNvPicPr>
          <p:nvPr/>
        </p:nvPicPr>
        <p:blipFill>
          <a:blip r:embed="rId2" cstate="print">
            <a:lum bright="-6000" contrast="12000"/>
          </a:blip>
          <a:srcRect/>
          <a:stretch>
            <a:fillRect/>
          </a:stretch>
        </p:blipFill>
        <p:spPr bwMode="auto">
          <a:xfrm>
            <a:off x="571500" y="1222375"/>
            <a:ext cx="8115300" cy="517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97283" name="Text Box 3"/>
          <p:cNvSpPr txBox="1">
            <a:spLocks noChangeArrowheads="1"/>
          </p:cNvSpPr>
          <p:nvPr/>
        </p:nvSpPr>
        <p:spPr bwMode="auto">
          <a:xfrm>
            <a:off x="381000" y="2286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The Panic of 1873</a:t>
            </a:r>
          </a:p>
        </p:txBody>
      </p:sp>
      <p:pic>
        <p:nvPicPr>
          <p:cNvPr id="68612" name="Picture 4" descr="1873 depression"/>
          <p:cNvPicPr>
            <a:picLocks noChangeAspect="1" noChangeArrowheads="1"/>
          </p:cNvPicPr>
          <p:nvPr/>
        </p:nvPicPr>
        <p:blipFill>
          <a:blip r:embed="rId2" cstate="print">
            <a:lum contrast="6000"/>
          </a:blip>
          <a:srcRect/>
          <a:stretch>
            <a:fillRect/>
          </a:stretch>
        </p:blipFill>
        <p:spPr bwMode="auto">
          <a:xfrm>
            <a:off x="304800" y="1143000"/>
            <a:ext cx="4191000" cy="4076700"/>
          </a:xfrm>
          <a:prstGeom prst="rect">
            <a:avLst/>
          </a:prstGeom>
          <a:noFill/>
          <a:ln w="9525">
            <a:solidFill>
              <a:srgbClr val="D30A05"/>
            </a:solidFill>
            <a:miter lim="800000"/>
            <a:headEnd/>
            <a:tailEnd/>
          </a:ln>
        </p:spPr>
      </p:pic>
      <p:sp>
        <p:nvSpPr>
          <p:cNvPr id="97285" name="Text Box 5"/>
          <p:cNvSpPr txBox="1">
            <a:spLocks noChangeArrowheads="1"/>
          </p:cNvSpPr>
          <p:nvPr/>
        </p:nvSpPr>
        <p:spPr bwMode="auto">
          <a:xfrm>
            <a:off x="4648200" y="1146175"/>
            <a:ext cx="4267200" cy="4416425"/>
          </a:xfrm>
          <a:prstGeom prst="rect">
            <a:avLst/>
          </a:prstGeom>
          <a:noFill/>
          <a:ln w="9525">
            <a:noFill/>
            <a:miter lim="800000"/>
            <a:headEnd/>
            <a:tailEnd/>
          </a:ln>
        </p:spPr>
        <p:txBody>
          <a:bodyPr>
            <a:spAutoFit/>
          </a:bodyPr>
          <a:lstStyle/>
          <a:p>
            <a:pPr marL="341313" indent="-341313" eaLnBrk="1" hangingPunct="1">
              <a:spcBef>
                <a:spcPct val="50000"/>
              </a:spcBef>
              <a:buClr>
                <a:srgbClr val="D02800"/>
              </a:buClr>
              <a:buFont typeface="Wingdings" pitchFamily="36" charset="2"/>
              <a:buChar char="«"/>
              <a:tabLst>
                <a:tab pos="914400" algn="l"/>
              </a:tabLst>
            </a:pPr>
            <a:r>
              <a:rPr lang="en-US" b="0">
                <a:solidFill>
                  <a:schemeClr val="tx1"/>
                </a:solidFill>
              </a:rPr>
              <a:t>It raises “the money</a:t>
            </a:r>
            <a:br>
              <a:rPr lang="en-US" b="0">
                <a:solidFill>
                  <a:schemeClr val="tx1"/>
                </a:solidFill>
              </a:rPr>
            </a:br>
            <a:r>
              <a:rPr lang="en-US" b="0">
                <a:solidFill>
                  <a:schemeClr val="tx1"/>
                </a:solidFill>
              </a:rPr>
              <a:t>question.”</a:t>
            </a:r>
          </a:p>
          <a:p>
            <a:pPr marL="976313" lvl="1" indent="-341313" eaLnBrk="1" hangingPunct="1">
              <a:spcBef>
                <a:spcPct val="50000"/>
              </a:spcBef>
              <a:buClr>
                <a:srgbClr val="000080"/>
              </a:buClr>
              <a:buSzPct val="80000"/>
              <a:buFont typeface="DavysOtherDingbats" pitchFamily="2" charset="0"/>
              <a:buChar char="*"/>
              <a:tabLst>
                <a:tab pos="914400" algn="l"/>
              </a:tabLst>
            </a:pPr>
            <a:r>
              <a:rPr lang="en-US" sz="2200" b="0">
                <a:solidFill>
                  <a:schemeClr val="tx1"/>
                </a:solidFill>
              </a:rPr>
              <a:t>debtors seek inflationary</a:t>
            </a:r>
            <a:br>
              <a:rPr lang="en-US" sz="2200" b="0">
                <a:solidFill>
                  <a:schemeClr val="tx1"/>
                </a:solidFill>
              </a:rPr>
            </a:br>
            <a:r>
              <a:rPr lang="en-US" sz="2200" b="0">
                <a:solidFill>
                  <a:schemeClr val="tx1"/>
                </a:solidFill>
              </a:rPr>
              <a:t>monetary policy by</a:t>
            </a:r>
            <a:br>
              <a:rPr lang="en-US" sz="2200" b="0">
                <a:solidFill>
                  <a:schemeClr val="tx1"/>
                </a:solidFill>
              </a:rPr>
            </a:br>
            <a:r>
              <a:rPr lang="en-US" sz="2200" b="0">
                <a:solidFill>
                  <a:schemeClr val="tx1"/>
                </a:solidFill>
              </a:rPr>
              <a:t>continuing circulation of greenbacks.</a:t>
            </a:r>
          </a:p>
          <a:p>
            <a:pPr marL="976313" lvl="1" indent="-341313" eaLnBrk="1" hangingPunct="1">
              <a:spcBef>
                <a:spcPct val="50000"/>
              </a:spcBef>
              <a:buClr>
                <a:srgbClr val="000080"/>
              </a:buClr>
              <a:buSzPct val="80000"/>
              <a:buFont typeface="DavysOtherDingbats" pitchFamily="2" charset="0"/>
              <a:buChar char="*"/>
              <a:tabLst>
                <a:tab pos="914400" algn="l"/>
              </a:tabLst>
            </a:pPr>
            <a:r>
              <a:rPr lang="en-US" sz="2200" b="0">
                <a:solidFill>
                  <a:schemeClr val="tx1"/>
                </a:solidFill>
              </a:rPr>
              <a:t>creditors, intellectuals support hard money.</a:t>
            </a:r>
          </a:p>
          <a:p>
            <a:pPr marL="341313" indent="-341313" eaLnBrk="1" hangingPunct="1">
              <a:spcBef>
                <a:spcPct val="50000"/>
              </a:spcBef>
              <a:buClr>
                <a:srgbClr val="D02800"/>
              </a:buClr>
              <a:buFont typeface="Wingdings" pitchFamily="36" charset="2"/>
              <a:buChar char="«"/>
              <a:tabLst>
                <a:tab pos="914400" algn="l"/>
              </a:tabLst>
            </a:pPr>
            <a:r>
              <a:rPr lang="en-US" b="0">
                <a:solidFill>
                  <a:schemeClr val="tx1"/>
                </a:solidFill>
                <a:sym typeface="Wingdings" pitchFamily="36" charset="2"/>
              </a:rPr>
              <a:t>1875  </a:t>
            </a:r>
            <a:r>
              <a:rPr lang="en-US">
                <a:solidFill>
                  <a:srgbClr val="F02E00"/>
                </a:solidFill>
                <a:sym typeface="Wingdings" pitchFamily="36" charset="2"/>
              </a:rPr>
              <a:t>Specie                 Redemption Act.</a:t>
            </a:r>
          </a:p>
        </p:txBody>
      </p:sp>
      <p:sp>
        <p:nvSpPr>
          <p:cNvPr id="97286" name="Text Box 6"/>
          <p:cNvSpPr txBox="1">
            <a:spLocks noChangeArrowheads="1"/>
          </p:cNvSpPr>
          <p:nvPr/>
        </p:nvSpPr>
        <p:spPr bwMode="auto">
          <a:xfrm>
            <a:off x="762000" y="5715000"/>
            <a:ext cx="8077200" cy="822325"/>
          </a:xfrm>
          <a:prstGeom prst="rect">
            <a:avLst/>
          </a:prstGeom>
          <a:noFill/>
          <a:ln w="9525">
            <a:noFill/>
            <a:miter lim="800000"/>
            <a:headEnd/>
            <a:tailEnd/>
          </a:ln>
        </p:spPr>
        <p:txBody>
          <a:bodyPr>
            <a:spAutoFit/>
          </a:bodyPr>
          <a:lstStyle/>
          <a:p>
            <a:pPr marL="341313" indent="-341313" eaLnBrk="1" hangingPunct="1">
              <a:spcBef>
                <a:spcPct val="50000"/>
              </a:spcBef>
              <a:buClr>
                <a:srgbClr val="D02800"/>
              </a:buClr>
              <a:buFont typeface="Wingdings" pitchFamily="36" charset="2"/>
              <a:buChar char="«"/>
            </a:pPr>
            <a:r>
              <a:rPr lang="en-US" b="0">
                <a:solidFill>
                  <a:schemeClr val="tx1"/>
                </a:solidFill>
              </a:rPr>
              <a:t>1876 </a:t>
            </a:r>
            <a:r>
              <a:rPr lang="en-US" b="0">
                <a:solidFill>
                  <a:schemeClr val="tx1"/>
                </a:solidFill>
                <a:sym typeface="Wingdings" pitchFamily="36" charset="2"/>
              </a:rPr>
              <a:t> </a:t>
            </a:r>
            <a:r>
              <a:rPr lang="en-US">
                <a:solidFill>
                  <a:srgbClr val="F02E00"/>
                </a:solidFill>
                <a:sym typeface="Wingdings" pitchFamily="36" charset="2"/>
              </a:rPr>
              <a:t>Greenback Party</a:t>
            </a:r>
            <a:r>
              <a:rPr lang="en-US" b="0">
                <a:solidFill>
                  <a:schemeClr val="tx1"/>
                </a:solidFill>
                <a:sym typeface="Wingdings" pitchFamily="36" charset="2"/>
              </a:rPr>
              <a:t> formed &amp; makes gains in</a:t>
            </a:r>
            <a:br>
              <a:rPr lang="en-US" b="0">
                <a:solidFill>
                  <a:schemeClr val="tx1"/>
                </a:solidFill>
                <a:sym typeface="Wingdings" pitchFamily="36" charset="2"/>
              </a:rPr>
            </a:br>
            <a:r>
              <a:rPr lang="en-US" b="0">
                <a:solidFill>
                  <a:schemeClr val="tx1"/>
                </a:solidFill>
                <a:sym typeface="Wingdings" pitchFamily="36" charset="2"/>
              </a:rPr>
              <a:t>             congressional races  </a:t>
            </a:r>
            <a:r>
              <a:rPr lang="en-US" i="1">
                <a:solidFill>
                  <a:srgbClr val="3333FF"/>
                </a:solidFill>
                <a:sym typeface="Wingdings" pitchFamily="36" charset="2"/>
              </a:rPr>
              <a:t>The “Crime of ’73’!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animEffect transition="in" filter="wipe(left)">
                                      <p:cBhvr>
                                        <p:cTn id="7" dur="1000"/>
                                        <p:tgtEl>
                                          <p:spTgt spid="97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285">
                                            <p:txEl>
                                              <p:pRg st="1" end="1"/>
                                            </p:txEl>
                                          </p:spTgt>
                                        </p:tgtEl>
                                        <p:attrNameLst>
                                          <p:attrName>style.visibility</p:attrName>
                                        </p:attrNameLst>
                                      </p:cBhvr>
                                      <p:to>
                                        <p:strVal val="visible"/>
                                      </p:to>
                                    </p:set>
                                    <p:animEffect transition="in" filter="wipe(left)">
                                      <p:cBhvr>
                                        <p:cTn id="12" dur="1000"/>
                                        <p:tgtEl>
                                          <p:spTgt spid="972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285">
                                            <p:txEl>
                                              <p:pRg st="2" end="2"/>
                                            </p:txEl>
                                          </p:spTgt>
                                        </p:tgtEl>
                                        <p:attrNameLst>
                                          <p:attrName>style.visibility</p:attrName>
                                        </p:attrNameLst>
                                      </p:cBhvr>
                                      <p:to>
                                        <p:strVal val="visible"/>
                                      </p:to>
                                    </p:set>
                                    <p:animEffect transition="in" filter="wipe(left)">
                                      <p:cBhvr>
                                        <p:cTn id="17" dur="1000"/>
                                        <p:tgtEl>
                                          <p:spTgt spid="972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285">
                                            <p:txEl>
                                              <p:pRg st="3" end="3"/>
                                            </p:txEl>
                                          </p:spTgt>
                                        </p:tgtEl>
                                        <p:attrNameLst>
                                          <p:attrName>style.visibility</p:attrName>
                                        </p:attrNameLst>
                                      </p:cBhvr>
                                      <p:to>
                                        <p:strVal val="visible"/>
                                      </p:to>
                                    </p:set>
                                    <p:animEffect transition="in" filter="wipe(left)">
                                      <p:cBhvr>
                                        <p:cTn id="22" dur="1000"/>
                                        <p:tgtEl>
                                          <p:spTgt spid="972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286">
                                            <p:txEl>
                                              <p:pRg st="0" end="0"/>
                                            </p:txEl>
                                          </p:spTgt>
                                        </p:tgtEl>
                                        <p:attrNameLst>
                                          <p:attrName>style.visibility</p:attrName>
                                        </p:attrNameLst>
                                      </p:cBhvr>
                                      <p:to>
                                        <p:strVal val="visible"/>
                                      </p:to>
                                    </p:set>
                                    <p:animEffect transition="in" filter="wipe(left)">
                                      <p:cBhvr>
                                        <p:cTn id="27" dur="1000"/>
                                        <p:tgtEl>
                                          <p:spTgt spid="97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00355" name="Text Box 3"/>
          <p:cNvSpPr txBox="1">
            <a:spLocks noChangeArrowheads="1"/>
          </p:cNvSpPr>
          <p:nvPr/>
        </p:nvSpPr>
        <p:spPr bwMode="auto">
          <a:xfrm>
            <a:off x="381000" y="457200"/>
            <a:ext cx="8382000" cy="13239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dirty="0">
                <a:solidFill>
                  <a:srgbClr val="000099"/>
                </a:solidFill>
                <a:latin typeface="Insula" pitchFamily="66" charset="0"/>
                <a:ea typeface="+mn-ea"/>
              </a:rPr>
              <a:t>Legal Challenges </a:t>
            </a:r>
            <a:br>
              <a:rPr lang="en-US" sz="4000" dirty="0">
                <a:solidFill>
                  <a:srgbClr val="000099"/>
                </a:solidFill>
                <a:latin typeface="Insula" pitchFamily="66" charset="0"/>
                <a:ea typeface="+mn-ea"/>
              </a:rPr>
            </a:br>
            <a:r>
              <a:rPr lang="en-US" sz="4000" dirty="0">
                <a:solidFill>
                  <a:srgbClr val="000099"/>
                </a:solidFill>
                <a:latin typeface="Insula" pitchFamily="66" charset="0"/>
                <a:ea typeface="+mn-ea"/>
              </a:rPr>
              <a:t>to the 14</a:t>
            </a:r>
            <a:r>
              <a:rPr lang="en-US" sz="4000" baseline="30000" dirty="0">
                <a:solidFill>
                  <a:srgbClr val="000099"/>
                </a:solidFill>
                <a:latin typeface="Insula" pitchFamily="66" charset="0"/>
                <a:ea typeface="+mn-ea"/>
              </a:rPr>
              <a:t>th</a:t>
            </a:r>
            <a:r>
              <a:rPr lang="en-US" sz="4000" dirty="0">
                <a:solidFill>
                  <a:srgbClr val="000099"/>
                </a:solidFill>
                <a:latin typeface="Insula" pitchFamily="66" charset="0"/>
                <a:ea typeface="+mn-ea"/>
              </a:rPr>
              <a:t> &amp; 15</a:t>
            </a:r>
            <a:r>
              <a:rPr lang="en-US" sz="4000" baseline="30000" dirty="0">
                <a:solidFill>
                  <a:srgbClr val="000099"/>
                </a:solidFill>
                <a:latin typeface="Insula" pitchFamily="66" charset="0"/>
                <a:ea typeface="+mn-ea"/>
              </a:rPr>
              <a:t>th</a:t>
            </a:r>
            <a:r>
              <a:rPr lang="en-US" sz="4000" dirty="0">
                <a:solidFill>
                  <a:srgbClr val="000099"/>
                </a:solidFill>
                <a:latin typeface="Insula" pitchFamily="66" charset="0"/>
                <a:ea typeface="+mn-ea"/>
              </a:rPr>
              <a:t> Amendments</a:t>
            </a:r>
          </a:p>
        </p:txBody>
      </p:sp>
      <p:sp>
        <p:nvSpPr>
          <p:cNvPr id="100356" name="Text Box 4"/>
          <p:cNvSpPr txBox="1">
            <a:spLocks noChangeArrowheads="1"/>
          </p:cNvSpPr>
          <p:nvPr/>
        </p:nvSpPr>
        <p:spPr bwMode="auto">
          <a:xfrm>
            <a:off x="609600" y="2209800"/>
            <a:ext cx="8077200" cy="3970338"/>
          </a:xfrm>
          <a:prstGeom prst="rect">
            <a:avLst/>
          </a:prstGeom>
          <a:noFill/>
          <a:ln w="9525">
            <a:noFill/>
            <a:miter lim="800000"/>
            <a:headEnd/>
            <a:tailEnd/>
          </a:ln>
        </p:spPr>
        <p:txBody>
          <a:bodyPr>
            <a:spAutoFit/>
          </a:bodyPr>
          <a:lstStyle/>
          <a:p>
            <a:pPr marL="457200" indent="-457200" eaLnBrk="1" hangingPunct="1">
              <a:spcBef>
                <a:spcPct val="50000"/>
              </a:spcBef>
              <a:buClr>
                <a:srgbClr val="D30A05"/>
              </a:buClr>
              <a:buFont typeface="Wingdings" pitchFamily="36" charset="2"/>
              <a:buChar char="«"/>
            </a:pPr>
            <a:r>
              <a:rPr lang="en-US" sz="3200" b="0" i="1">
                <a:solidFill>
                  <a:schemeClr val="tx1"/>
                </a:solidFill>
              </a:rPr>
              <a:t>The Slaughterhouse Cases</a:t>
            </a:r>
            <a:r>
              <a:rPr lang="en-US" sz="3200" b="0">
                <a:solidFill>
                  <a:schemeClr val="tx1"/>
                </a:solidFill>
              </a:rPr>
              <a:t> (1873)</a:t>
            </a:r>
          </a:p>
          <a:p>
            <a:pPr marL="914400" lvl="1" indent="-457200" eaLnBrk="1" hangingPunct="1">
              <a:spcBef>
                <a:spcPct val="50000"/>
              </a:spcBef>
              <a:buClr>
                <a:srgbClr val="000080"/>
              </a:buClr>
              <a:buFont typeface="Wingdings" pitchFamily="36" charset="2"/>
              <a:buChar char="§"/>
            </a:pPr>
            <a:r>
              <a:rPr lang="en-US" sz="2600" b="0">
                <a:solidFill>
                  <a:schemeClr val="tx1"/>
                </a:solidFill>
              </a:rPr>
              <a:t>The court offered a narrow definition of the 14</a:t>
            </a:r>
            <a:r>
              <a:rPr lang="en-US" sz="2600" b="0" baseline="30000">
                <a:solidFill>
                  <a:schemeClr val="tx1"/>
                </a:solidFill>
              </a:rPr>
              <a:t>th</a:t>
            </a:r>
            <a:r>
              <a:rPr lang="en-US" sz="2600" b="0">
                <a:solidFill>
                  <a:schemeClr val="tx1"/>
                </a:solidFill>
              </a:rPr>
              <a:t> Amendment.</a:t>
            </a:r>
          </a:p>
          <a:p>
            <a:pPr marL="1371600" lvl="2" indent="-457200" eaLnBrk="1" hangingPunct="1">
              <a:spcBef>
                <a:spcPct val="50000"/>
              </a:spcBef>
              <a:buClr>
                <a:srgbClr val="990033"/>
              </a:buClr>
              <a:buFont typeface="Wingdings" pitchFamily="36" charset="2"/>
              <a:buChar char="ü"/>
            </a:pPr>
            <a:r>
              <a:rPr lang="en-US" sz="2200" b="0">
                <a:solidFill>
                  <a:schemeClr val="tx1"/>
                </a:solidFill>
              </a:rPr>
              <a:t>It distinguished between national and state citizenship.</a:t>
            </a:r>
          </a:p>
          <a:p>
            <a:pPr marL="1371600" lvl="2" indent="-457200" eaLnBrk="1" hangingPunct="1">
              <a:spcBef>
                <a:spcPct val="50000"/>
              </a:spcBef>
              <a:buClr>
                <a:srgbClr val="990033"/>
              </a:buClr>
              <a:buFont typeface="Wingdings" pitchFamily="36" charset="2"/>
              <a:buChar char="ü"/>
            </a:pPr>
            <a:r>
              <a:rPr lang="en-US" sz="2200" b="0">
                <a:solidFill>
                  <a:schemeClr val="tx1"/>
                </a:solidFill>
              </a:rPr>
              <a:t>It gave the states primary authority over citizens’ rights.</a:t>
            </a:r>
          </a:p>
          <a:p>
            <a:pPr marL="1828800" lvl="3" indent="-457200" eaLnBrk="1" hangingPunct="1">
              <a:spcBef>
                <a:spcPct val="50000"/>
              </a:spcBef>
              <a:buClr>
                <a:srgbClr val="3333FF"/>
              </a:buClr>
              <a:buFont typeface="Wingdings" pitchFamily="36" charset="2"/>
              <a:buChar char="v"/>
            </a:pPr>
            <a:r>
              <a:rPr lang="en-US" sz="1800" b="0">
                <a:solidFill>
                  <a:schemeClr val="tx1"/>
                </a:solidFill>
              </a:rPr>
              <a:t>Therefore,  the courts weakened civil rights enforcement!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box(out)">
                                      <p:cBhvr>
                                        <p:cTn id="7" dur="5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box(out)">
                                      <p:cBhvr>
                                        <p:cTn id="12" dur="5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box(out)">
                                      <p:cBhvr>
                                        <p:cTn id="17" dur="5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box(out)">
                                      <p:cBhvr>
                                        <p:cTn id="22" dur="500"/>
                                        <p:tgtEl>
                                          <p:spTgt spid="1003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00356">
                                            <p:txEl>
                                              <p:pRg st="4" end="4"/>
                                            </p:txEl>
                                          </p:spTgt>
                                        </p:tgtEl>
                                        <p:attrNameLst>
                                          <p:attrName>style.visibility</p:attrName>
                                        </p:attrNameLst>
                                      </p:cBhvr>
                                      <p:to>
                                        <p:strVal val="visible"/>
                                      </p:to>
                                    </p:set>
                                    <p:animEffect transition="in" filter="box(out)">
                                      <p:cBhvr>
                                        <p:cTn id="27" dur="500"/>
                                        <p:tgtEl>
                                          <p:spTgt spid="100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Opposed By…</a:t>
            </a:r>
            <a:endParaRPr lang="en-US" dirty="0"/>
          </a:p>
        </p:txBody>
      </p:sp>
      <p:sp>
        <p:nvSpPr>
          <p:cNvPr id="3" name="Content Placeholder 2"/>
          <p:cNvSpPr>
            <a:spLocks noGrp="1"/>
          </p:cNvSpPr>
          <p:nvPr>
            <p:ph idx="1"/>
          </p:nvPr>
        </p:nvSpPr>
        <p:spPr>
          <a:xfrm>
            <a:off x="457200" y="1676400"/>
            <a:ext cx="8382000" cy="4495800"/>
          </a:xfrm>
        </p:spPr>
        <p:txBody>
          <a:bodyPr>
            <a:normAutofit/>
          </a:bodyPr>
          <a:lstStyle/>
          <a:p>
            <a:r>
              <a:rPr lang="en-US" sz="3600" u="sng" dirty="0" smtClean="0"/>
              <a:t>Radical Republicans </a:t>
            </a:r>
            <a:r>
              <a:rPr lang="en-US" sz="3600" dirty="0" smtClean="0">
                <a:effectLst/>
              </a:rPr>
              <a:t>– </a:t>
            </a:r>
            <a:r>
              <a:rPr lang="en-US" sz="3600" dirty="0">
                <a:effectLst/>
              </a:rPr>
              <a:t>wanted laws that </a:t>
            </a:r>
            <a:r>
              <a:rPr lang="en-US" sz="3600" dirty="0" smtClean="0">
                <a:effectLst/>
              </a:rPr>
              <a:t>supported </a:t>
            </a:r>
            <a:r>
              <a:rPr lang="en-US" sz="3600" u="sng" dirty="0">
                <a:effectLst/>
              </a:rPr>
              <a:t>African Americans</a:t>
            </a:r>
            <a:r>
              <a:rPr lang="en-US" sz="3600" dirty="0">
                <a:effectLst/>
              </a:rPr>
              <a:t> rights </a:t>
            </a:r>
            <a:endParaRPr lang="en-US" sz="3600" dirty="0" smtClean="0">
              <a:effectLst/>
            </a:endParaRPr>
          </a:p>
          <a:p>
            <a:endParaRPr lang="en-US" sz="3600" dirty="0" smtClean="0">
              <a:effectLst/>
            </a:endParaRPr>
          </a:p>
          <a:p>
            <a:r>
              <a:rPr lang="en-US" sz="3600" dirty="0" smtClean="0"/>
              <a:t>Radical Republicans </a:t>
            </a:r>
            <a:r>
              <a:rPr lang="en-US" sz="3600" dirty="0" smtClean="0">
                <a:effectLst/>
              </a:rPr>
              <a:t>wanted </a:t>
            </a:r>
            <a:r>
              <a:rPr lang="en-US" sz="3600" dirty="0">
                <a:effectLst/>
              </a:rPr>
              <a:t>to: destroy former </a:t>
            </a:r>
            <a:r>
              <a:rPr lang="en-US" sz="3600" u="sng" dirty="0">
                <a:effectLst/>
              </a:rPr>
              <a:t>slave owners</a:t>
            </a:r>
            <a:r>
              <a:rPr lang="en-US" sz="3600" dirty="0">
                <a:effectLst/>
              </a:rPr>
              <a:t>, give citizenship and </a:t>
            </a:r>
            <a:r>
              <a:rPr lang="en-US" sz="3600" u="sng" dirty="0">
                <a:effectLst/>
              </a:rPr>
              <a:t>right to vote </a:t>
            </a:r>
            <a:r>
              <a:rPr lang="en-US" sz="3600" dirty="0">
                <a:effectLst/>
              </a:rPr>
              <a:t>to former </a:t>
            </a:r>
            <a:r>
              <a:rPr lang="en-US" sz="3600" dirty="0" smtClean="0">
                <a:effectLst/>
              </a:rPr>
              <a:t>slaves.</a:t>
            </a:r>
            <a:endParaRPr lang="en-US" sz="3600" dirty="0"/>
          </a:p>
        </p:txBody>
      </p:sp>
    </p:spTree>
    <p:extLst>
      <p:ext uri="{BB962C8B-B14F-4D97-AF65-F5344CB8AC3E}">
        <p14:creationId xmlns:p14="http://schemas.microsoft.com/office/powerpoint/2010/main" val="164266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00355" name="Text Box 3"/>
          <p:cNvSpPr txBox="1">
            <a:spLocks noChangeArrowheads="1"/>
          </p:cNvSpPr>
          <p:nvPr/>
        </p:nvSpPr>
        <p:spPr bwMode="auto">
          <a:xfrm>
            <a:off x="381000" y="457200"/>
            <a:ext cx="8382000" cy="13239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dirty="0">
                <a:solidFill>
                  <a:srgbClr val="000099"/>
                </a:solidFill>
                <a:latin typeface="Insula" pitchFamily="66" charset="0"/>
                <a:ea typeface="+mn-ea"/>
              </a:rPr>
              <a:t>Legal Challenges </a:t>
            </a:r>
            <a:br>
              <a:rPr lang="en-US" sz="4000" dirty="0">
                <a:solidFill>
                  <a:srgbClr val="000099"/>
                </a:solidFill>
                <a:latin typeface="Insula" pitchFamily="66" charset="0"/>
                <a:ea typeface="+mn-ea"/>
              </a:rPr>
            </a:br>
            <a:r>
              <a:rPr lang="en-US" sz="4000" dirty="0">
                <a:solidFill>
                  <a:srgbClr val="000099"/>
                </a:solidFill>
                <a:latin typeface="Insula" pitchFamily="66" charset="0"/>
                <a:ea typeface="+mn-ea"/>
              </a:rPr>
              <a:t>to the 14</a:t>
            </a:r>
            <a:r>
              <a:rPr lang="en-US" sz="4000" baseline="30000" dirty="0">
                <a:solidFill>
                  <a:srgbClr val="000099"/>
                </a:solidFill>
                <a:latin typeface="Insula" pitchFamily="66" charset="0"/>
                <a:ea typeface="+mn-ea"/>
              </a:rPr>
              <a:t>th</a:t>
            </a:r>
            <a:r>
              <a:rPr lang="en-US" sz="4000" dirty="0">
                <a:solidFill>
                  <a:srgbClr val="000099"/>
                </a:solidFill>
                <a:latin typeface="Insula" pitchFamily="66" charset="0"/>
                <a:ea typeface="+mn-ea"/>
              </a:rPr>
              <a:t> &amp; 15</a:t>
            </a:r>
            <a:r>
              <a:rPr lang="en-US" sz="4000" baseline="30000" dirty="0">
                <a:solidFill>
                  <a:srgbClr val="000099"/>
                </a:solidFill>
                <a:latin typeface="Insula" pitchFamily="66" charset="0"/>
                <a:ea typeface="+mn-ea"/>
              </a:rPr>
              <a:t>th</a:t>
            </a:r>
            <a:r>
              <a:rPr lang="en-US" sz="4000" dirty="0">
                <a:solidFill>
                  <a:srgbClr val="000099"/>
                </a:solidFill>
                <a:latin typeface="Insula" pitchFamily="66" charset="0"/>
                <a:ea typeface="+mn-ea"/>
              </a:rPr>
              <a:t> Amendments</a:t>
            </a:r>
          </a:p>
        </p:txBody>
      </p:sp>
      <p:sp>
        <p:nvSpPr>
          <p:cNvPr id="100356" name="Text Box 4"/>
          <p:cNvSpPr txBox="1">
            <a:spLocks noChangeArrowheads="1"/>
          </p:cNvSpPr>
          <p:nvPr/>
        </p:nvSpPr>
        <p:spPr bwMode="auto">
          <a:xfrm>
            <a:off x="381000" y="2057400"/>
            <a:ext cx="8305800" cy="4432300"/>
          </a:xfrm>
          <a:prstGeom prst="rect">
            <a:avLst/>
          </a:prstGeom>
          <a:noFill/>
          <a:ln w="9525">
            <a:noFill/>
            <a:miter lim="800000"/>
            <a:headEnd/>
            <a:tailEnd/>
          </a:ln>
        </p:spPr>
        <p:txBody>
          <a:bodyPr>
            <a:spAutoFit/>
          </a:bodyPr>
          <a:lstStyle/>
          <a:p>
            <a:pPr marL="457200" indent="-457200" eaLnBrk="1" hangingPunct="1">
              <a:spcBef>
                <a:spcPct val="50000"/>
              </a:spcBef>
              <a:buClr>
                <a:srgbClr val="D30A05"/>
              </a:buClr>
              <a:buFont typeface="Wingdings" pitchFamily="36" charset="2"/>
              <a:buChar char="«"/>
            </a:pPr>
            <a:r>
              <a:rPr lang="en-US" sz="3200" b="0" i="1">
                <a:solidFill>
                  <a:schemeClr val="tx1"/>
                </a:solidFill>
              </a:rPr>
              <a:t>Bradwell vs. Illinois </a:t>
            </a:r>
            <a:r>
              <a:rPr lang="en-US" sz="3200" b="0">
                <a:solidFill>
                  <a:schemeClr val="tx1"/>
                </a:solidFill>
              </a:rPr>
              <a:t>(1873)</a:t>
            </a:r>
          </a:p>
          <a:p>
            <a:pPr marL="914400" lvl="1" indent="-457200" eaLnBrk="1" hangingPunct="1">
              <a:spcBef>
                <a:spcPct val="50000"/>
              </a:spcBef>
              <a:buClr>
                <a:srgbClr val="000080"/>
              </a:buClr>
              <a:buFont typeface="Wingdings" pitchFamily="36" charset="2"/>
              <a:buChar char="§"/>
            </a:pPr>
            <a:r>
              <a:rPr lang="en-US" sz="2600" b="0">
                <a:solidFill>
                  <a:schemeClr val="tx1"/>
                </a:solidFill>
              </a:rPr>
              <a:t>Myra Bradwell, a female attorney, </a:t>
            </a:r>
            <a:br>
              <a:rPr lang="en-US" sz="2600" b="0">
                <a:solidFill>
                  <a:schemeClr val="tx1"/>
                </a:solidFill>
              </a:rPr>
            </a:br>
            <a:r>
              <a:rPr lang="en-US" sz="2600" b="0">
                <a:solidFill>
                  <a:schemeClr val="tx1"/>
                </a:solidFill>
              </a:rPr>
              <a:t>had been denied the right to </a:t>
            </a:r>
            <a:br>
              <a:rPr lang="en-US" sz="2600" b="0">
                <a:solidFill>
                  <a:schemeClr val="tx1"/>
                </a:solidFill>
              </a:rPr>
            </a:br>
            <a:r>
              <a:rPr lang="en-US" sz="2600" b="0">
                <a:solidFill>
                  <a:schemeClr val="tx1"/>
                </a:solidFill>
              </a:rPr>
              <a:t>practice law in Illinois.</a:t>
            </a:r>
          </a:p>
          <a:p>
            <a:pPr marL="1371600" lvl="2" indent="-457200" eaLnBrk="1" hangingPunct="1">
              <a:spcBef>
                <a:spcPct val="50000"/>
              </a:spcBef>
              <a:buClr>
                <a:srgbClr val="990033"/>
              </a:buClr>
              <a:buFont typeface="Wingdings" pitchFamily="36" charset="2"/>
              <a:buChar char="ü"/>
            </a:pPr>
            <a:r>
              <a:rPr lang="en-US" sz="2200" b="0">
                <a:solidFill>
                  <a:schemeClr val="tx1"/>
                </a:solidFill>
              </a:rPr>
              <a:t>She argued that in the 14</a:t>
            </a:r>
            <a:r>
              <a:rPr lang="en-US" sz="2200" b="0" baseline="30000">
                <a:solidFill>
                  <a:schemeClr val="tx1"/>
                </a:solidFill>
              </a:rPr>
              <a:t>th</a:t>
            </a:r>
            <a:r>
              <a:rPr lang="en-US" sz="2200" b="0">
                <a:solidFill>
                  <a:schemeClr val="tx1"/>
                </a:solidFill>
              </a:rPr>
              <a:t> Amendment, it said that the state had unconstitutionally abridged her “privileges and immunities” as a citizen.</a:t>
            </a:r>
          </a:p>
          <a:p>
            <a:pPr marL="1371600" lvl="2" indent="-457200" eaLnBrk="1" hangingPunct="1">
              <a:spcBef>
                <a:spcPct val="50000"/>
              </a:spcBef>
              <a:buClr>
                <a:srgbClr val="990033"/>
              </a:buClr>
              <a:buFont typeface="Wingdings" pitchFamily="36" charset="2"/>
              <a:buChar char="ü"/>
            </a:pPr>
            <a:r>
              <a:rPr lang="en-US" sz="2200" b="0">
                <a:solidFill>
                  <a:schemeClr val="tx1"/>
                </a:solidFill>
              </a:rPr>
              <a:t>The Supreme Court rejected her claim, alluding to women’s traditional role in the home.</a:t>
            </a:r>
          </a:p>
          <a:p>
            <a:pPr marL="1828800" lvl="3" indent="-457200" eaLnBrk="1" hangingPunct="1">
              <a:spcBef>
                <a:spcPct val="50000"/>
              </a:spcBef>
              <a:buClr>
                <a:srgbClr val="3333FF"/>
              </a:buClr>
              <a:buFont typeface="Wingdings" pitchFamily="36" charset="2"/>
              <a:buChar char="v"/>
            </a:pPr>
            <a:r>
              <a:rPr lang="en-US" sz="1800" b="0">
                <a:solidFill>
                  <a:schemeClr val="tx1"/>
                </a:solidFill>
              </a:rPr>
              <a:t>Therefore,  she should NOT be practicing law!</a:t>
            </a:r>
          </a:p>
        </p:txBody>
      </p:sp>
      <p:pic>
        <p:nvPicPr>
          <p:cNvPr id="59398" name="Picture 6" descr="http://upload.wikimedia.org/wikipedia/en/d/da/Myra_Bradwell_1870.png"/>
          <p:cNvPicPr>
            <a:picLocks noChangeAspect="1" noChangeArrowheads="1"/>
          </p:cNvPicPr>
          <p:nvPr/>
        </p:nvPicPr>
        <p:blipFill>
          <a:blip r:embed="rId2" cstate="print"/>
          <a:srcRect/>
          <a:stretch>
            <a:fillRect/>
          </a:stretch>
        </p:blipFill>
        <p:spPr bwMode="auto">
          <a:xfrm>
            <a:off x="7086600" y="1981200"/>
            <a:ext cx="1412875"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59398"/>
                                        </p:tgtEl>
                                        <p:attrNameLst>
                                          <p:attrName>style.visibility</p:attrName>
                                        </p:attrNameLst>
                                      </p:cBhvr>
                                      <p:to>
                                        <p:strVal val="visible"/>
                                      </p:to>
                                    </p:set>
                                    <p:animEffect transition="in" filter="box(out)">
                                      <p:cBhvr>
                                        <p:cTn id="9" dur="500"/>
                                        <p:tgtEl>
                                          <p:spTgt spid="593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035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03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00355" name="Text Box 3"/>
          <p:cNvSpPr txBox="1">
            <a:spLocks noChangeArrowheads="1"/>
          </p:cNvSpPr>
          <p:nvPr/>
        </p:nvSpPr>
        <p:spPr bwMode="auto">
          <a:xfrm>
            <a:off x="381000" y="457200"/>
            <a:ext cx="8382000" cy="13239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dirty="0">
                <a:solidFill>
                  <a:srgbClr val="000099"/>
                </a:solidFill>
                <a:latin typeface="Insula" pitchFamily="66" charset="0"/>
                <a:ea typeface="+mn-ea"/>
              </a:rPr>
              <a:t>Legal Challenges </a:t>
            </a:r>
            <a:br>
              <a:rPr lang="en-US" sz="4000" dirty="0">
                <a:solidFill>
                  <a:srgbClr val="000099"/>
                </a:solidFill>
                <a:latin typeface="Insula" pitchFamily="66" charset="0"/>
                <a:ea typeface="+mn-ea"/>
              </a:rPr>
            </a:br>
            <a:r>
              <a:rPr lang="en-US" sz="4000" dirty="0">
                <a:solidFill>
                  <a:srgbClr val="000099"/>
                </a:solidFill>
                <a:latin typeface="Insula" pitchFamily="66" charset="0"/>
                <a:ea typeface="+mn-ea"/>
              </a:rPr>
              <a:t>to the 14</a:t>
            </a:r>
            <a:r>
              <a:rPr lang="en-US" sz="4000" baseline="30000" dirty="0">
                <a:solidFill>
                  <a:srgbClr val="000099"/>
                </a:solidFill>
                <a:latin typeface="Insula" pitchFamily="66" charset="0"/>
                <a:ea typeface="+mn-ea"/>
              </a:rPr>
              <a:t>th</a:t>
            </a:r>
            <a:r>
              <a:rPr lang="en-US" sz="4000" dirty="0">
                <a:solidFill>
                  <a:srgbClr val="000099"/>
                </a:solidFill>
                <a:latin typeface="Insula" pitchFamily="66" charset="0"/>
                <a:ea typeface="+mn-ea"/>
              </a:rPr>
              <a:t> &amp; 15</a:t>
            </a:r>
            <a:r>
              <a:rPr lang="en-US" sz="4000" baseline="30000" dirty="0">
                <a:solidFill>
                  <a:srgbClr val="000099"/>
                </a:solidFill>
                <a:latin typeface="Insula" pitchFamily="66" charset="0"/>
                <a:ea typeface="+mn-ea"/>
              </a:rPr>
              <a:t>th</a:t>
            </a:r>
            <a:r>
              <a:rPr lang="en-US" sz="4000" dirty="0">
                <a:solidFill>
                  <a:srgbClr val="000099"/>
                </a:solidFill>
                <a:latin typeface="Insula" pitchFamily="66" charset="0"/>
                <a:ea typeface="+mn-ea"/>
              </a:rPr>
              <a:t> Amendments</a:t>
            </a:r>
          </a:p>
        </p:txBody>
      </p:sp>
      <p:sp>
        <p:nvSpPr>
          <p:cNvPr id="100356" name="Text Box 4"/>
          <p:cNvSpPr txBox="1">
            <a:spLocks noChangeArrowheads="1"/>
          </p:cNvSpPr>
          <p:nvPr/>
        </p:nvSpPr>
        <p:spPr bwMode="auto">
          <a:xfrm>
            <a:off x="457200" y="1905000"/>
            <a:ext cx="8305800" cy="4740275"/>
          </a:xfrm>
          <a:prstGeom prst="rect">
            <a:avLst/>
          </a:prstGeom>
          <a:noFill/>
          <a:ln w="9525">
            <a:noFill/>
            <a:miter lim="800000"/>
            <a:headEnd/>
            <a:tailEnd/>
          </a:ln>
        </p:spPr>
        <p:txBody>
          <a:bodyPr>
            <a:spAutoFit/>
          </a:bodyPr>
          <a:lstStyle/>
          <a:p>
            <a:pPr marL="457200" indent="-457200" eaLnBrk="1" hangingPunct="1">
              <a:spcBef>
                <a:spcPct val="50000"/>
              </a:spcBef>
              <a:buClr>
                <a:srgbClr val="D30A05"/>
              </a:buClr>
              <a:buFont typeface="Wingdings" pitchFamily="36" charset="2"/>
              <a:buChar char="«"/>
            </a:pPr>
            <a:r>
              <a:rPr lang="en-US" sz="3200" b="0" i="1">
                <a:solidFill>
                  <a:schemeClr val="tx1"/>
                </a:solidFill>
              </a:rPr>
              <a:t>U. S. vs. Reese, et. al.</a:t>
            </a:r>
            <a:r>
              <a:rPr lang="en-US" sz="3200" b="0">
                <a:solidFill>
                  <a:schemeClr val="tx1"/>
                </a:solidFill>
              </a:rPr>
              <a:t> (1876)</a:t>
            </a:r>
          </a:p>
          <a:p>
            <a:pPr marL="914400" lvl="1" indent="-342900" eaLnBrk="1" hangingPunct="1">
              <a:spcBef>
                <a:spcPct val="50000"/>
              </a:spcBef>
              <a:buClr>
                <a:srgbClr val="000080"/>
              </a:buClr>
              <a:buSzPct val="110000"/>
              <a:buFont typeface="Wingdings" pitchFamily="36" charset="2"/>
              <a:buChar char="§"/>
            </a:pPr>
            <a:r>
              <a:rPr lang="en-US" sz="2600" b="0">
                <a:solidFill>
                  <a:schemeClr val="tx1"/>
                </a:solidFill>
              </a:rPr>
              <a:t>The Court restricted congressional power to enforce the KKK Act.</a:t>
            </a:r>
          </a:p>
          <a:p>
            <a:pPr marL="914400" lvl="1" indent="-342900" eaLnBrk="1" hangingPunct="1">
              <a:spcBef>
                <a:spcPct val="50000"/>
              </a:spcBef>
              <a:buClr>
                <a:srgbClr val="000080"/>
              </a:buClr>
              <a:buSzPct val="110000"/>
              <a:buFont typeface="Wingdings" pitchFamily="36" charset="2"/>
              <a:buChar char="§"/>
            </a:pPr>
            <a:r>
              <a:rPr lang="en-US" sz="2600" b="0">
                <a:solidFill>
                  <a:schemeClr val="tx1"/>
                </a:solidFill>
              </a:rPr>
              <a:t>The court ruled that the STATE alone could confer voting rights on individuals.</a:t>
            </a:r>
          </a:p>
          <a:p>
            <a:pPr marL="1371600" lvl="2" indent="-457200" eaLnBrk="1" hangingPunct="1">
              <a:spcBef>
                <a:spcPct val="50000"/>
              </a:spcBef>
              <a:buClr>
                <a:srgbClr val="990033"/>
              </a:buClr>
              <a:buFont typeface="Wingdings" pitchFamily="36" charset="2"/>
              <a:buChar char="ü"/>
            </a:pPr>
            <a:r>
              <a:rPr lang="en-US" sz="2200" b="0">
                <a:solidFill>
                  <a:schemeClr val="tx1"/>
                </a:solidFill>
              </a:rPr>
              <a:t>The 15</a:t>
            </a:r>
            <a:r>
              <a:rPr lang="en-US" sz="2200" b="0" baseline="30000">
                <a:solidFill>
                  <a:schemeClr val="tx1"/>
                </a:solidFill>
              </a:rPr>
              <a:t>th</a:t>
            </a:r>
            <a:r>
              <a:rPr lang="en-US" sz="2200" b="0">
                <a:solidFill>
                  <a:schemeClr val="tx1"/>
                </a:solidFill>
              </a:rPr>
              <a:t> Amendment did NOT guarantee a citizen’s right to vote, but just listed certain impermissible grounds to deny suffrage.</a:t>
            </a:r>
          </a:p>
          <a:p>
            <a:pPr marL="1828800" lvl="3" indent="-457200" eaLnBrk="1" hangingPunct="1">
              <a:spcBef>
                <a:spcPct val="50000"/>
              </a:spcBef>
              <a:buClr>
                <a:srgbClr val="3333FF"/>
              </a:buClr>
              <a:buFont typeface="Wingdings" pitchFamily="36" charset="2"/>
              <a:buChar char="v"/>
            </a:pPr>
            <a:r>
              <a:rPr lang="en-US" sz="1800" b="0">
                <a:solidFill>
                  <a:schemeClr val="tx1"/>
                </a:solidFill>
              </a:rPr>
              <a:t>Therefore, a path lay open for Southern states to disenfranchise blacks for supposedly non-racial reasons [like lack of education, lack of property,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box(out)">
                                      <p:cBhvr>
                                        <p:cTn id="7" dur="5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box(out)">
                                      <p:cBhvr>
                                        <p:cTn id="12" dur="5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box(out)">
                                      <p:cBhvr>
                                        <p:cTn id="17" dur="5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box(out)">
                                      <p:cBhvr>
                                        <p:cTn id="22" dur="500"/>
                                        <p:tgtEl>
                                          <p:spTgt spid="1003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00356">
                                            <p:txEl>
                                              <p:pRg st="4" end="4"/>
                                            </p:txEl>
                                          </p:spTgt>
                                        </p:tgtEl>
                                        <p:attrNameLst>
                                          <p:attrName>style.visibility</p:attrName>
                                        </p:attrNameLst>
                                      </p:cBhvr>
                                      <p:to>
                                        <p:strVal val="visible"/>
                                      </p:to>
                                    </p:set>
                                    <p:animEffect transition="in" filter="box(out)">
                                      <p:cBhvr>
                                        <p:cTn id="27" dur="500"/>
                                        <p:tgtEl>
                                          <p:spTgt spid="100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00355" name="Text Box 3"/>
          <p:cNvSpPr txBox="1">
            <a:spLocks noChangeArrowheads="1"/>
          </p:cNvSpPr>
          <p:nvPr/>
        </p:nvSpPr>
        <p:spPr bwMode="auto">
          <a:xfrm>
            <a:off x="381000" y="457200"/>
            <a:ext cx="8382000" cy="13239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dirty="0">
                <a:solidFill>
                  <a:srgbClr val="000099"/>
                </a:solidFill>
                <a:latin typeface="Insula" pitchFamily="66" charset="0"/>
                <a:ea typeface="+mn-ea"/>
              </a:rPr>
              <a:t>Legal Challenges </a:t>
            </a:r>
            <a:br>
              <a:rPr lang="en-US" sz="4000" dirty="0">
                <a:solidFill>
                  <a:srgbClr val="000099"/>
                </a:solidFill>
                <a:latin typeface="Insula" pitchFamily="66" charset="0"/>
                <a:ea typeface="+mn-ea"/>
              </a:rPr>
            </a:br>
            <a:r>
              <a:rPr lang="en-US" sz="4000" dirty="0">
                <a:solidFill>
                  <a:srgbClr val="000099"/>
                </a:solidFill>
                <a:latin typeface="Insula" pitchFamily="66" charset="0"/>
                <a:ea typeface="+mn-ea"/>
              </a:rPr>
              <a:t>to the 14</a:t>
            </a:r>
            <a:r>
              <a:rPr lang="en-US" sz="4000" baseline="30000" dirty="0">
                <a:solidFill>
                  <a:srgbClr val="000099"/>
                </a:solidFill>
                <a:latin typeface="Insula" pitchFamily="66" charset="0"/>
                <a:ea typeface="+mn-ea"/>
              </a:rPr>
              <a:t>th</a:t>
            </a:r>
            <a:r>
              <a:rPr lang="en-US" sz="4000" dirty="0">
                <a:solidFill>
                  <a:srgbClr val="000099"/>
                </a:solidFill>
                <a:latin typeface="Insula" pitchFamily="66" charset="0"/>
                <a:ea typeface="+mn-ea"/>
              </a:rPr>
              <a:t> &amp; 15</a:t>
            </a:r>
            <a:r>
              <a:rPr lang="en-US" sz="4000" baseline="30000" dirty="0">
                <a:solidFill>
                  <a:srgbClr val="000099"/>
                </a:solidFill>
                <a:latin typeface="Insula" pitchFamily="66" charset="0"/>
                <a:ea typeface="+mn-ea"/>
              </a:rPr>
              <a:t>th</a:t>
            </a:r>
            <a:r>
              <a:rPr lang="en-US" sz="4000" dirty="0">
                <a:solidFill>
                  <a:srgbClr val="000099"/>
                </a:solidFill>
                <a:latin typeface="Insula" pitchFamily="66" charset="0"/>
                <a:ea typeface="+mn-ea"/>
              </a:rPr>
              <a:t> Amendments</a:t>
            </a:r>
          </a:p>
        </p:txBody>
      </p:sp>
      <p:sp>
        <p:nvSpPr>
          <p:cNvPr id="100356" name="Text Box 4"/>
          <p:cNvSpPr txBox="1">
            <a:spLocks noChangeArrowheads="1"/>
          </p:cNvSpPr>
          <p:nvPr/>
        </p:nvSpPr>
        <p:spPr bwMode="auto">
          <a:xfrm>
            <a:off x="457200" y="2057400"/>
            <a:ext cx="8305800" cy="3862388"/>
          </a:xfrm>
          <a:prstGeom prst="rect">
            <a:avLst/>
          </a:prstGeom>
          <a:noFill/>
          <a:ln w="9525">
            <a:noFill/>
            <a:miter lim="800000"/>
            <a:headEnd/>
            <a:tailEnd/>
          </a:ln>
        </p:spPr>
        <p:txBody>
          <a:bodyPr>
            <a:spAutoFit/>
          </a:bodyPr>
          <a:lstStyle/>
          <a:p>
            <a:pPr marL="457200" indent="-457200" eaLnBrk="1" hangingPunct="1">
              <a:spcBef>
                <a:spcPct val="50000"/>
              </a:spcBef>
              <a:buClr>
                <a:srgbClr val="D30A05"/>
              </a:buClr>
              <a:buFont typeface="Wingdings" pitchFamily="36" charset="2"/>
              <a:buChar char="«"/>
            </a:pPr>
            <a:r>
              <a:rPr lang="en-US" sz="3200" b="0" i="1">
                <a:solidFill>
                  <a:schemeClr val="tx1"/>
                </a:solidFill>
              </a:rPr>
              <a:t>U. S. vs. Cruickshank</a:t>
            </a:r>
            <a:r>
              <a:rPr lang="en-US" sz="3200" b="0">
                <a:solidFill>
                  <a:schemeClr val="tx1"/>
                </a:solidFill>
              </a:rPr>
              <a:t> (1876) </a:t>
            </a:r>
          </a:p>
          <a:p>
            <a:pPr marL="914400" lvl="1" indent="-342900" eaLnBrk="1" hangingPunct="1">
              <a:spcBef>
                <a:spcPct val="50000"/>
              </a:spcBef>
              <a:buClr>
                <a:srgbClr val="000080"/>
              </a:buClr>
              <a:buSzPct val="110000"/>
              <a:buFont typeface="Wingdings" pitchFamily="36" charset="2"/>
              <a:buChar char="§"/>
            </a:pPr>
            <a:r>
              <a:rPr lang="en-US" sz="2600" b="0">
                <a:solidFill>
                  <a:schemeClr val="tx1"/>
                </a:solidFill>
              </a:rPr>
              <a:t>LA white supremacists accused of attacking a meeting of Blacks &amp; were convicted under the 1870 Enforcement Acts.</a:t>
            </a:r>
          </a:p>
          <a:p>
            <a:pPr marL="1371600" lvl="2" indent="-457200" eaLnBrk="1" hangingPunct="1">
              <a:spcBef>
                <a:spcPct val="50000"/>
              </a:spcBef>
              <a:buClr>
                <a:srgbClr val="990033"/>
              </a:buClr>
              <a:buFont typeface="Wingdings" pitchFamily="36" charset="2"/>
              <a:buChar char="ü"/>
            </a:pPr>
            <a:r>
              <a:rPr lang="en-US" sz="2200" b="0">
                <a:solidFill>
                  <a:schemeClr val="tx1"/>
                </a:solidFill>
              </a:rPr>
              <a:t>The Court held that the 14</a:t>
            </a:r>
            <a:r>
              <a:rPr lang="en-US" sz="2200" b="0" baseline="30000">
                <a:solidFill>
                  <a:schemeClr val="tx1"/>
                </a:solidFill>
              </a:rPr>
              <a:t>th</a:t>
            </a:r>
            <a:r>
              <a:rPr lang="en-US" sz="2200" b="0">
                <a:solidFill>
                  <a:schemeClr val="tx1"/>
                </a:solidFill>
              </a:rPr>
              <a:t> Amendment extended the federal power to protect civil rights ONLY in cases involving discrimination by STATES.</a:t>
            </a:r>
          </a:p>
          <a:p>
            <a:pPr marL="1828800" lvl="3" indent="-457200" eaLnBrk="1" hangingPunct="1">
              <a:spcBef>
                <a:spcPct val="50000"/>
              </a:spcBef>
              <a:buClr>
                <a:srgbClr val="3333FF"/>
              </a:buClr>
              <a:buFont typeface="Wingdings" pitchFamily="36" charset="2"/>
              <a:buChar char="v"/>
            </a:pPr>
            <a:r>
              <a:rPr lang="en-US" sz="1800" b="0">
                <a:solidFill>
                  <a:schemeClr val="tx1"/>
                </a:solidFill>
              </a:rPr>
              <a:t>Therefore,  discrimination by individuals or groups were NOT covered.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box(out)">
                                      <p:cBhvr>
                                        <p:cTn id="7" dur="5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box(out)">
                                      <p:cBhvr>
                                        <p:cTn id="12" dur="5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box(out)">
                                      <p:cBhvr>
                                        <p:cTn id="17" dur="5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box(out)">
                                      <p:cBhvr>
                                        <p:cTn id="22" dur="5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00355" name="Text Box 3"/>
          <p:cNvSpPr txBox="1">
            <a:spLocks noChangeArrowheads="1"/>
          </p:cNvSpPr>
          <p:nvPr/>
        </p:nvSpPr>
        <p:spPr bwMode="auto">
          <a:xfrm>
            <a:off x="381000" y="457200"/>
            <a:ext cx="8382000" cy="13239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dirty="0">
                <a:solidFill>
                  <a:srgbClr val="000099"/>
                </a:solidFill>
                <a:latin typeface="Insula" pitchFamily="66" charset="0"/>
                <a:ea typeface="+mn-ea"/>
              </a:rPr>
              <a:t>Legal Challenges </a:t>
            </a:r>
            <a:br>
              <a:rPr lang="en-US" sz="4000" dirty="0">
                <a:solidFill>
                  <a:srgbClr val="000099"/>
                </a:solidFill>
                <a:latin typeface="Insula" pitchFamily="66" charset="0"/>
                <a:ea typeface="+mn-ea"/>
              </a:rPr>
            </a:br>
            <a:r>
              <a:rPr lang="en-US" sz="4000" dirty="0">
                <a:solidFill>
                  <a:srgbClr val="000099"/>
                </a:solidFill>
                <a:latin typeface="Insula" pitchFamily="66" charset="0"/>
                <a:ea typeface="+mn-ea"/>
              </a:rPr>
              <a:t>to the 14</a:t>
            </a:r>
            <a:r>
              <a:rPr lang="en-US" sz="4000" baseline="30000" dirty="0">
                <a:solidFill>
                  <a:srgbClr val="000099"/>
                </a:solidFill>
                <a:latin typeface="Insula" pitchFamily="66" charset="0"/>
                <a:ea typeface="+mn-ea"/>
              </a:rPr>
              <a:t>th</a:t>
            </a:r>
            <a:r>
              <a:rPr lang="en-US" sz="4000" dirty="0">
                <a:solidFill>
                  <a:srgbClr val="000099"/>
                </a:solidFill>
                <a:latin typeface="Insula" pitchFamily="66" charset="0"/>
                <a:ea typeface="+mn-ea"/>
              </a:rPr>
              <a:t> &amp; 15</a:t>
            </a:r>
            <a:r>
              <a:rPr lang="en-US" sz="4000" baseline="30000" dirty="0">
                <a:solidFill>
                  <a:srgbClr val="000099"/>
                </a:solidFill>
                <a:latin typeface="Insula" pitchFamily="66" charset="0"/>
                <a:ea typeface="+mn-ea"/>
              </a:rPr>
              <a:t>th</a:t>
            </a:r>
            <a:r>
              <a:rPr lang="en-US" sz="4000" dirty="0">
                <a:solidFill>
                  <a:srgbClr val="000099"/>
                </a:solidFill>
                <a:latin typeface="Insula" pitchFamily="66" charset="0"/>
                <a:ea typeface="+mn-ea"/>
              </a:rPr>
              <a:t> Amendments</a:t>
            </a:r>
          </a:p>
        </p:txBody>
      </p:sp>
      <p:sp>
        <p:nvSpPr>
          <p:cNvPr id="100356" name="Text Box 4"/>
          <p:cNvSpPr txBox="1">
            <a:spLocks noChangeArrowheads="1"/>
          </p:cNvSpPr>
          <p:nvPr/>
        </p:nvSpPr>
        <p:spPr bwMode="auto">
          <a:xfrm>
            <a:off x="533400" y="2168525"/>
            <a:ext cx="8305800" cy="4308475"/>
          </a:xfrm>
          <a:prstGeom prst="rect">
            <a:avLst/>
          </a:prstGeom>
          <a:noFill/>
          <a:ln w="9525">
            <a:noFill/>
            <a:miter lim="800000"/>
            <a:headEnd/>
            <a:tailEnd/>
          </a:ln>
        </p:spPr>
        <p:txBody>
          <a:bodyPr>
            <a:spAutoFit/>
          </a:bodyPr>
          <a:lstStyle/>
          <a:p>
            <a:pPr marL="457200" indent="-457200" eaLnBrk="1" hangingPunct="1">
              <a:spcBef>
                <a:spcPct val="50000"/>
              </a:spcBef>
              <a:buClr>
                <a:srgbClr val="D30A05"/>
              </a:buClr>
              <a:buFont typeface="Wingdings" pitchFamily="36" charset="2"/>
              <a:buChar char="«"/>
            </a:pPr>
            <a:r>
              <a:rPr lang="en-US" sz="3200" b="0" i="1">
                <a:solidFill>
                  <a:schemeClr val="tx1"/>
                </a:solidFill>
              </a:rPr>
              <a:t>Civil Rights Cases </a:t>
            </a:r>
            <a:r>
              <a:rPr lang="en-US" sz="3200" b="0">
                <a:solidFill>
                  <a:schemeClr val="tx1"/>
                </a:solidFill>
              </a:rPr>
              <a:t>(1883) </a:t>
            </a:r>
          </a:p>
          <a:p>
            <a:pPr marL="914400" lvl="1" indent="-342900" eaLnBrk="1" hangingPunct="1">
              <a:spcBef>
                <a:spcPct val="50000"/>
              </a:spcBef>
              <a:buClr>
                <a:srgbClr val="000080"/>
              </a:buClr>
              <a:buSzPct val="110000"/>
              <a:buFont typeface="Wingdings" pitchFamily="36" charset="2"/>
              <a:buChar char="§"/>
            </a:pPr>
            <a:r>
              <a:rPr lang="en-US" sz="2600" b="0">
                <a:solidFill>
                  <a:schemeClr val="tx1"/>
                </a:solidFill>
              </a:rPr>
              <a:t>The Court declared the 1875 Civil Rights Act unconstitutional.</a:t>
            </a:r>
          </a:p>
          <a:p>
            <a:pPr marL="1371600" lvl="2" indent="-457200" eaLnBrk="1" hangingPunct="1">
              <a:spcBef>
                <a:spcPct val="50000"/>
              </a:spcBef>
              <a:buClr>
                <a:srgbClr val="990033"/>
              </a:buClr>
              <a:buFont typeface="Wingdings" pitchFamily="36" charset="2"/>
              <a:buChar char="ü"/>
            </a:pPr>
            <a:r>
              <a:rPr lang="en-US" sz="2200" b="0">
                <a:solidFill>
                  <a:schemeClr val="tx1"/>
                </a:solidFill>
              </a:rPr>
              <a:t>The Court held that the 14</a:t>
            </a:r>
            <a:r>
              <a:rPr lang="en-US" sz="2200" b="0" baseline="30000">
                <a:solidFill>
                  <a:schemeClr val="tx1"/>
                </a:solidFill>
              </a:rPr>
              <a:t>th</a:t>
            </a:r>
            <a:r>
              <a:rPr lang="en-US" sz="2200" b="0">
                <a:solidFill>
                  <a:schemeClr val="tx1"/>
                </a:solidFill>
              </a:rPr>
              <a:t> Amendment gave Congress the power to outlaw discriminations by the states, but NOT by private individuals.</a:t>
            </a:r>
          </a:p>
          <a:p>
            <a:pPr marL="1371600" lvl="2" indent="-457200" eaLnBrk="1" hangingPunct="1">
              <a:spcBef>
                <a:spcPct val="50000"/>
              </a:spcBef>
              <a:buClr>
                <a:srgbClr val="990033"/>
              </a:buClr>
              <a:buFont typeface="Wingdings" pitchFamily="36" charset="2"/>
              <a:buChar char="ü"/>
            </a:pPr>
            <a:r>
              <a:rPr lang="en-US" sz="2200" b="0">
                <a:solidFill>
                  <a:schemeClr val="tx1"/>
                </a:solidFill>
              </a:rPr>
              <a:t>Black people must no longer “be the special favorites of the laws.”</a:t>
            </a:r>
          </a:p>
          <a:p>
            <a:pPr marL="1828800" lvl="3" indent="-457200" eaLnBrk="1" hangingPunct="1">
              <a:spcBef>
                <a:spcPct val="50000"/>
              </a:spcBef>
              <a:buClr>
                <a:srgbClr val="3333FF"/>
              </a:buClr>
              <a:buFont typeface="Wingdings" pitchFamily="36" charset="2"/>
              <a:buChar char="v"/>
            </a:pPr>
            <a:r>
              <a:rPr lang="en-US" sz="1800" b="0">
                <a:solidFill>
                  <a:schemeClr val="tx1"/>
                </a:solidFill>
              </a:rPr>
              <a:t>Therefore,  this marked the end of federal attempts to protect African American rights until well into the 20</a:t>
            </a:r>
            <a:r>
              <a:rPr lang="en-US" sz="1800" b="0" baseline="30000">
                <a:solidFill>
                  <a:schemeClr val="tx1"/>
                </a:solidFill>
              </a:rPr>
              <a:t>c</a:t>
            </a:r>
            <a:r>
              <a:rPr lang="en-US" sz="1800" b="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box(out)">
                                      <p:cBhvr>
                                        <p:cTn id="7" dur="500"/>
                                        <p:tgtEl>
                                          <p:spTgt spid="100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box(out)">
                                      <p:cBhvr>
                                        <p:cTn id="12" dur="500"/>
                                        <p:tgtEl>
                                          <p:spTgt spid="100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box(out)">
                                      <p:cBhvr>
                                        <p:cTn id="17" dur="500"/>
                                        <p:tgtEl>
                                          <p:spTgt spid="1003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box(out)">
                                      <p:cBhvr>
                                        <p:cTn id="22" dur="500"/>
                                        <p:tgtEl>
                                          <p:spTgt spid="1003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00356">
                                            <p:txEl>
                                              <p:pRg st="4" end="4"/>
                                            </p:txEl>
                                          </p:spTgt>
                                        </p:tgtEl>
                                        <p:attrNameLst>
                                          <p:attrName>style.visibility</p:attrName>
                                        </p:attrNameLst>
                                      </p:cBhvr>
                                      <p:to>
                                        <p:strVal val="visible"/>
                                      </p:to>
                                    </p:set>
                                    <p:animEffect transition="in" filter="box(out)">
                                      <p:cBhvr>
                                        <p:cTn id="27" dur="500"/>
                                        <p:tgtEl>
                                          <p:spTgt spid="100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WordArt 2"/>
          <p:cNvSpPr>
            <a:spLocks noChangeArrowheads="1" noChangeShapeType="1" noTextEdit="1"/>
          </p:cNvSpPr>
          <p:nvPr/>
        </p:nvSpPr>
        <p:spPr bwMode="auto">
          <a:xfrm>
            <a:off x="1447800" y="990600"/>
            <a:ext cx="6400800" cy="4876800"/>
          </a:xfrm>
          <a:prstGeom prst="rect">
            <a:avLst/>
          </a:prstGeom>
        </p:spPr>
        <p:txBody>
          <a:bodyPr wrap="none" fromWordArt="1">
            <a:prstTxWarp prst="textPlain">
              <a:avLst>
                <a:gd name="adj" fmla="val 50000"/>
              </a:avLst>
            </a:prstTxWarp>
          </a:bodyPr>
          <a:lstStyle/>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The</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Abandonment</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of Reconstruction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76803" name="Text Box 3"/>
          <p:cNvSpPr txBox="1">
            <a:spLocks noChangeArrowheads="1"/>
          </p:cNvSpPr>
          <p:nvPr/>
        </p:nvSpPr>
        <p:spPr bwMode="auto">
          <a:xfrm>
            <a:off x="381000" y="288925"/>
            <a:ext cx="8382000" cy="701675"/>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defRPr/>
            </a:pPr>
            <a:r>
              <a:rPr lang="en-US" sz="4000">
                <a:solidFill>
                  <a:srgbClr val="000099"/>
                </a:solidFill>
                <a:latin typeface="Insula" pitchFamily="66" charset="0"/>
                <a:ea typeface="+mn-ea"/>
              </a:rPr>
              <a:t>Northern Support Wanes</a:t>
            </a:r>
          </a:p>
        </p:txBody>
      </p:sp>
      <p:pic>
        <p:nvPicPr>
          <p:cNvPr id="75780" name="Picture 7" descr="Grantscandal"/>
          <p:cNvPicPr>
            <a:picLocks noChangeAspect="1" noChangeArrowheads="1"/>
          </p:cNvPicPr>
          <p:nvPr/>
        </p:nvPicPr>
        <p:blipFill>
          <a:blip r:embed="rId2" cstate="print">
            <a:lum bright="-6000" contrast="6000"/>
          </a:blip>
          <a:srcRect/>
          <a:stretch>
            <a:fillRect/>
          </a:stretch>
        </p:blipFill>
        <p:spPr bwMode="auto">
          <a:xfrm>
            <a:off x="5765800" y="1371600"/>
            <a:ext cx="2935288" cy="3505200"/>
          </a:xfrm>
          <a:prstGeom prst="rect">
            <a:avLst/>
          </a:prstGeom>
          <a:noFill/>
          <a:ln w="9525">
            <a:solidFill>
              <a:srgbClr val="D30A05"/>
            </a:solidFill>
            <a:miter lim="800000"/>
            <a:headEnd/>
            <a:tailEnd/>
          </a:ln>
        </p:spPr>
      </p:pic>
      <p:sp>
        <p:nvSpPr>
          <p:cNvPr id="76808" name="Text Box 8"/>
          <p:cNvSpPr txBox="1">
            <a:spLocks noChangeArrowheads="1"/>
          </p:cNvSpPr>
          <p:nvPr/>
        </p:nvSpPr>
        <p:spPr bwMode="auto">
          <a:xfrm>
            <a:off x="609600" y="1219200"/>
            <a:ext cx="7315200" cy="5259388"/>
          </a:xfrm>
          <a:prstGeom prst="rect">
            <a:avLst/>
          </a:prstGeom>
          <a:noFill/>
          <a:ln w="9525">
            <a:noFill/>
            <a:miter lim="800000"/>
            <a:headEnd/>
            <a:tailEnd/>
          </a:ln>
        </p:spPr>
        <p:txBody>
          <a:bodyPr>
            <a:spAutoFit/>
          </a:bodyPr>
          <a:lstStyle/>
          <a:p>
            <a:pPr marL="403225" indent="-403225" eaLnBrk="1" hangingPunct="1">
              <a:spcBef>
                <a:spcPct val="50000"/>
              </a:spcBef>
              <a:buClr>
                <a:srgbClr val="D30A05"/>
              </a:buClr>
              <a:buFont typeface="Wingdings" pitchFamily="36" charset="2"/>
              <a:buChar char="«"/>
            </a:pPr>
            <a:r>
              <a:rPr lang="en-US" sz="2600" b="0">
                <a:solidFill>
                  <a:schemeClr val="tx1"/>
                </a:solidFill>
              </a:rPr>
              <a:t>“Grantism” &amp; corruption.</a:t>
            </a:r>
          </a:p>
          <a:p>
            <a:pPr marL="403225" indent="-403225" eaLnBrk="1" hangingPunct="1">
              <a:spcBef>
                <a:spcPct val="50000"/>
              </a:spcBef>
              <a:buClr>
                <a:srgbClr val="D30A05"/>
              </a:buClr>
              <a:buFont typeface="Wingdings" pitchFamily="36" charset="2"/>
              <a:buChar char="«"/>
            </a:pPr>
            <a:r>
              <a:rPr lang="en-US" sz="2600">
                <a:solidFill>
                  <a:srgbClr val="F02E00"/>
                </a:solidFill>
              </a:rPr>
              <a:t>Panic of 1873</a:t>
            </a:r>
            <a:r>
              <a:rPr lang="en-US" sz="2600" b="0">
                <a:solidFill>
                  <a:schemeClr val="tx1"/>
                </a:solidFill>
              </a:rPr>
              <a:t> [6-year</a:t>
            </a:r>
            <a:br>
              <a:rPr lang="en-US" sz="2600" b="0">
                <a:solidFill>
                  <a:schemeClr val="tx1"/>
                </a:solidFill>
              </a:rPr>
            </a:br>
            <a:r>
              <a:rPr lang="en-US" sz="2600" b="0">
                <a:solidFill>
                  <a:schemeClr val="tx1"/>
                </a:solidFill>
              </a:rPr>
              <a:t>depression].</a:t>
            </a:r>
          </a:p>
          <a:p>
            <a:pPr marL="403225" indent="-403225" eaLnBrk="1" hangingPunct="1">
              <a:spcBef>
                <a:spcPct val="50000"/>
              </a:spcBef>
              <a:buClr>
                <a:srgbClr val="D30A05"/>
              </a:buClr>
              <a:buFont typeface="Wingdings" pitchFamily="36" charset="2"/>
              <a:buChar char="«"/>
            </a:pPr>
            <a:r>
              <a:rPr lang="en-US" sz="2600" b="0">
                <a:solidFill>
                  <a:schemeClr val="tx1"/>
                </a:solidFill>
              </a:rPr>
              <a:t>Concern over westward</a:t>
            </a:r>
            <a:br>
              <a:rPr lang="en-US" sz="2600" b="0">
                <a:solidFill>
                  <a:schemeClr val="tx1"/>
                </a:solidFill>
              </a:rPr>
            </a:br>
            <a:r>
              <a:rPr lang="en-US" sz="2600" b="0">
                <a:solidFill>
                  <a:schemeClr val="tx1"/>
                </a:solidFill>
              </a:rPr>
              <a:t>expansion and Indian wars.</a:t>
            </a:r>
          </a:p>
          <a:p>
            <a:pPr marL="403225" indent="-403225" eaLnBrk="1" hangingPunct="1">
              <a:spcBef>
                <a:spcPct val="50000"/>
              </a:spcBef>
              <a:buClr>
                <a:srgbClr val="D30A05"/>
              </a:buClr>
              <a:buFont typeface="Wingdings" pitchFamily="36" charset="2"/>
              <a:buChar char="«"/>
            </a:pPr>
            <a:r>
              <a:rPr lang="en-US" sz="2600" b="0">
                <a:solidFill>
                  <a:schemeClr val="tx1"/>
                </a:solidFill>
              </a:rPr>
              <a:t>Key monetary issues:</a:t>
            </a:r>
          </a:p>
          <a:p>
            <a:pPr marL="1022350" lvl="1" indent="-387350" eaLnBrk="1" hangingPunct="1">
              <a:spcBef>
                <a:spcPct val="50000"/>
              </a:spcBef>
              <a:buClr>
                <a:srgbClr val="000080"/>
              </a:buClr>
              <a:buSzPct val="80000"/>
              <a:buFont typeface="DavysOtherDingbats" pitchFamily="2" charset="0"/>
              <a:buChar char="*"/>
            </a:pPr>
            <a:r>
              <a:rPr lang="en-US" b="0">
                <a:solidFill>
                  <a:schemeClr val="tx1"/>
                </a:solidFill>
                <a:sym typeface="Wingdings" pitchFamily="36" charset="2"/>
              </a:rPr>
              <a:t>should the government </a:t>
            </a:r>
            <a:br>
              <a:rPr lang="en-US" b="0">
                <a:solidFill>
                  <a:schemeClr val="tx1"/>
                </a:solidFill>
                <a:sym typeface="Wingdings" pitchFamily="36" charset="2"/>
              </a:rPr>
            </a:br>
            <a:r>
              <a:rPr lang="en-US" b="0">
                <a:solidFill>
                  <a:schemeClr val="tx1"/>
                </a:solidFill>
                <a:sym typeface="Wingdings" pitchFamily="36" charset="2"/>
              </a:rPr>
              <a:t>retire $432m worth of </a:t>
            </a:r>
            <a:br>
              <a:rPr lang="en-US" b="0">
                <a:solidFill>
                  <a:schemeClr val="tx1"/>
                </a:solidFill>
                <a:sym typeface="Wingdings" pitchFamily="36" charset="2"/>
              </a:rPr>
            </a:br>
            <a:r>
              <a:rPr lang="en-US" b="0">
                <a:solidFill>
                  <a:schemeClr val="tx1"/>
                </a:solidFill>
                <a:sym typeface="Wingdings" pitchFamily="36" charset="2"/>
              </a:rPr>
              <a:t>“greenbacks” issued during the Civil War.</a:t>
            </a:r>
          </a:p>
          <a:p>
            <a:pPr marL="1022350" lvl="1" indent="-387350" eaLnBrk="1" hangingPunct="1">
              <a:spcBef>
                <a:spcPct val="50000"/>
              </a:spcBef>
              <a:buClr>
                <a:srgbClr val="000080"/>
              </a:buClr>
              <a:buSzPct val="80000"/>
              <a:buFont typeface="DavysOtherDingbats" pitchFamily="2" charset="0"/>
              <a:buChar char="*"/>
            </a:pPr>
            <a:r>
              <a:rPr lang="en-US" b="0">
                <a:solidFill>
                  <a:schemeClr val="tx1"/>
                </a:solidFill>
                <a:sym typeface="Wingdings" pitchFamily="36" charset="2"/>
              </a:rPr>
              <a:t>should war bonds be paid back in specie or</a:t>
            </a:r>
            <a:br>
              <a:rPr lang="en-US" b="0">
                <a:solidFill>
                  <a:schemeClr val="tx1"/>
                </a:solidFill>
                <a:sym typeface="Wingdings" pitchFamily="36" charset="2"/>
              </a:rPr>
            </a:br>
            <a:r>
              <a:rPr lang="en-US" b="0">
                <a:solidFill>
                  <a:schemeClr val="tx1"/>
                </a:solidFill>
                <a:sym typeface="Wingdings" pitchFamily="36" charset="2"/>
              </a:rPr>
              <a:t>greenbacks.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8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8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8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pic>
        <p:nvPicPr>
          <p:cNvPr id="76803" name="Picture 5" descr="GrndNtlRepBanner187612w"/>
          <p:cNvPicPr>
            <a:picLocks noChangeAspect="1" noChangeArrowheads="1"/>
          </p:cNvPicPr>
          <p:nvPr/>
        </p:nvPicPr>
        <p:blipFill>
          <a:blip r:embed="rId2" cstate="print">
            <a:lum bright="-6000" contrast="6000"/>
          </a:blip>
          <a:srcRect/>
          <a:stretch>
            <a:fillRect/>
          </a:stretch>
        </p:blipFill>
        <p:spPr bwMode="auto">
          <a:xfrm>
            <a:off x="457200" y="838200"/>
            <a:ext cx="3952875" cy="5791200"/>
          </a:xfrm>
          <a:prstGeom prst="rect">
            <a:avLst/>
          </a:prstGeom>
          <a:noFill/>
          <a:ln w="9525">
            <a:solidFill>
              <a:srgbClr val="D30A05"/>
            </a:solidFill>
            <a:miter lim="800000"/>
            <a:headEnd/>
            <a:tailEnd/>
          </a:ln>
        </p:spPr>
      </p:pic>
      <p:pic>
        <p:nvPicPr>
          <p:cNvPr id="76804" name="Picture 6" descr="GrndNatlDemBanner12w"/>
          <p:cNvPicPr>
            <a:picLocks noChangeAspect="1" noChangeArrowheads="1"/>
          </p:cNvPicPr>
          <p:nvPr/>
        </p:nvPicPr>
        <p:blipFill>
          <a:blip r:embed="rId3" cstate="print">
            <a:lum contrast="6000"/>
          </a:blip>
          <a:srcRect/>
          <a:stretch>
            <a:fillRect/>
          </a:stretch>
        </p:blipFill>
        <p:spPr bwMode="auto">
          <a:xfrm>
            <a:off x="4724400" y="838200"/>
            <a:ext cx="4033838" cy="5791200"/>
          </a:xfrm>
          <a:prstGeom prst="rect">
            <a:avLst/>
          </a:prstGeom>
          <a:noFill/>
          <a:ln w="9525">
            <a:solidFill>
              <a:srgbClr val="D30A05"/>
            </a:solidFill>
            <a:miter lim="800000"/>
            <a:headEnd/>
            <a:tailEnd/>
          </a:ln>
        </p:spPr>
      </p:pic>
      <p:sp>
        <p:nvSpPr>
          <p:cNvPr id="86023" name="Text Box 7"/>
          <p:cNvSpPr txBox="1">
            <a:spLocks noChangeArrowheads="1"/>
          </p:cNvSpPr>
          <p:nvPr/>
        </p:nvSpPr>
        <p:spPr bwMode="auto">
          <a:xfrm>
            <a:off x="381000" y="152400"/>
            <a:ext cx="8382000" cy="6858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3900">
                <a:solidFill>
                  <a:srgbClr val="000099"/>
                </a:solidFill>
                <a:latin typeface="Insula" pitchFamily="66" charset="0"/>
                <a:ea typeface="+mn-ea"/>
              </a:rPr>
              <a:t>1876 Presidential Tickets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87045" name="Text Box 5"/>
          <p:cNvSpPr txBox="1">
            <a:spLocks noChangeArrowheads="1"/>
          </p:cNvSpPr>
          <p:nvPr/>
        </p:nvSpPr>
        <p:spPr bwMode="auto">
          <a:xfrm>
            <a:off x="381000" y="2286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400" i="1">
                <a:solidFill>
                  <a:srgbClr val="000099"/>
                </a:solidFill>
                <a:latin typeface="Insula" pitchFamily="66" charset="0"/>
              </a:rPr>
              <a:t>“Regional Balance?”</a:t>
            </a:r>
          </a:p>
        </p:txBody>
      </p:sp>
      <p:pic>
        <p:nvPicPr>
          <p:cNvPr id="77828" name="Picture 7" descr="TheIgnorantVote12w"/>
          <p:cNvPicPr>
            <a:picLocks noChangeAspect="1" noChangeArrowheads="1"/>
          </p:cNvPicPr>
          <p:nvPr/>
        </p:nvPicPr>
        <p:blipFill>
          <a:blip r:embed="rId2" cstate="print">
            <a:lum bright="6000" contrast="6000"/>
          </a:blip>
          <a:srcRect/>
          <a:stretch>
            <a:fillRect/>
          </a:stretch>
        </p:blipFill>
        <p:spPr bwMode="auto">
          <a:xfrm>
            <a:off x="2362200" y="1143000"/>
            <a:ext cx="4587875" cy="53340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88067" name="Text Box 3"/>
          <p:cNvSpPr txBox="1">
            <a:spLocks noChangeArrowheads="1"/>
          </p:cNvSpPr>
          <p:nvPr/>
        </p:nvSpPr>
        <p:spPr bwMode="auto">
          <a:xfrm>
            <a:off x="381000" y="3810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1876 Presidential Election</a:t>
            </a:r>
          </a:p>
        </p:txBody>
      </p:sp>
      <p:pic>
        <p:nvPicPr>
          <p:cNvPr id="78852" name="Picture 4" descr="1876 Election"/>
          <p:cNvPicPr>
            <a:picLocks noChangeAspect="1" noChangeArrowheads="1"/>
          </p:cNvPicPr>
          <p:nvPr/>
        </p:nvPicPr>
        <p:blipFill>
          <a:blip r:embed="rId2" cstate="print">
            <a:lum bright="12000" contrast="6000"/>
          </a:blip>
          <a:srcRect/>
          <a:stretch>
            <a:fillRect/>
          </a:stretch>
        </p:blipFill>
        <p:spPr bwMode="auto">
          <a:xfrm>
            <a:off x="304800" y="1524000"/>
            <a:ext cx="8524875" cy="4579938"/>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89091" name="Text Box 3"/>
          <p:cNvSpPr txBox="1">
            <a:spLocks noChangeArrowheads="1"/>
          </p:cNvSpPr>
          <p:nvPr/>
        </p:nvSpPr>
        <p:spPr bwMode="auto">
          <a:xfrm>
            <a:off x="381000" y="3810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The Political Crisis of 1877</a:t>
            </a:r>
          </a:p>
        </p:txBody>
      </p:sp>
      <p:pic>
        <p:nvPicPr>
          <p:cNvPr id="79876" name="Picture 5" descr="CountingVotes12w"/>
          <p:cNvPicPr>
            <a:picLocks noChangeAspect="1" noChangeArrowheads="1"/>
          </p:cNvPicPr>
          <p:nvPr/>
        </p:nvPicPr>
        <p:blipFill>
          <a:blip r:embed="rId2" cstate="print">
            <a:lum contrast="6000"/>
          </a:blip>
          <a:srcRect/>
          <a:stretch>
            <a:fillRect/>
          </a:stretch>
        </p:blipFill>
        <p:spPr bwMode="auto">
          <a:xfrm>
            <a:off x="457200" y="1295400"/>
            <a:ext cx="5181600" cy="3481388"/>
          </a:xfrm>
          <a:prstGeom prst="rect">
            <a:avLst/>
          </a:prstGeom>
          <a:noFill/>
          <a:ln w="9525">
            <a:solidFill>
              <a:srgbClr val="D30A05"/>
            </a:solidFill>
            <a:miter lim="800000"/>
            <a:headEnd/>
            <a:tailEnd/>
          </a:ln>
        </p:spPr>
      </p:pic>
      <p:pic>
        <p:nvPicPr>
          <p:cNvPr id="79877" name="Picture 6" descr="NatlGame12w"/>
          <p:cNvPicPr>
            <a:picLocks noChangeAspect="1" noChangeArrowheads="1"/>
          </p:cNvPicPr>
          <p:nvPr/>
        </p:nvPicPr>
        <p:blipFill>
          <a:blip r:embed="rId3" cstate="print">
            <a:lum contrast="6000"/>
          </a:blip>
          <a:srcRect l="4167" t="4173" r="4167" b="6087"/>
          <a:stretch>
            <a:fillRect/>
          </a:stretch>
        </p:blipFill>
        <p:spPr bwMode="auto">
          <a:xfrm>
            <a:off x="5410200" y="3048000"/>
            <a:ext cx="3352800" cy="3276600"/>
          </a:xfrm>
          <a:prstGeom prst="rect">
            <a:avLst/>
          </a:prstGeom>
          <a:noFill/>
          <a:ln w="9525">
            <a:solidFill>
              <a:srgbClr val="D30A05"/>
            </a:solidFill>
            <a:miter lim="800000"/>
            <a:headEnd/>
            <a:tailEnd/>
          </a:ln>
        </p:spPr>
      </p:pic>
      <p:sp>
        <p:nvSpPr>
          <p:cNvPr id="79878" name="Text Box 7"/>
          <p:cNvSpPr txBox="1">
            <a:spLocks noChangeArrowheads="1"/>
          </p:cNvSpPr>
          <p:nvPr/>
        </p:nvSpPr>
        <p:spPr bwMode="auto">
          <a:xfrm>
            <a:off x="533400" y="5105400"/>
            <a:ext cx="4572000" cy="1066800"/>
          </a:xfrm>
          <a:prstGeom prst="rect">
            <a:avLst/>
          </a:prstGeom>
          <a:noFill/>
          <a:ln w="9525">
            <a:noFill/>
            <a:miter lim="800000"/>
            <a:headEnd/>
            <a:tailEnd/>
          </a:ln>
        </p:spPr>
        <p:txBody>
          <a:bodyPr>
            <a:spAutoFit/>
          </a:bodyPr>
          <a:lstStyle/>
          <a:p>
            <a:pPr marL="515938" indent="-515938" eaLnBrk="1" hangingPunct="1">
              <a:spcBef>
                <a:spcPct val="50000"/>
              </a:spcBef>
              <a:buClr>
                <a:srgbClr val="D30A05"/>
              </a:buClr>
              <a:buFont typeface="Wingdings" pitchFamily="36" charset="2"/>
              <a:buChar char="«"/>
            </a:pPr>
            <a:r>
              <a:rPr lang="en-US" sz="3200" b="0">
                <a:solidFill>
                  <a:schemeClr val="tx1"/>
                </a:solidFill>
              </a:rPr>
              <a:t>“Corrupt Bargain”</a:t>
            </a:r>
            <a:br>
              <a:rPr lang="en-US" sz="3200" b="0">
                <a:solidFill>
                  <a:schemeClr val="tx1"/>
                </a:solidFill>
              </a:rPr>
            </a:br>
            <a:r>
              <a:rPr lang="en-US" sz="3200" b="0">
                <a:solidFill>
                  <a:schemeClr val="tx1"/>
                </a:solidFill>
              </a:rPr>
              <a:t>Part II?</a:t>
            </a:r>
            <a:endParaRPr lang="en-US" sz="3200" b="0">
              <a:solidFill>
                <a:schemeClr val="tx1"/>
              </a:solidFill>
              <a:sym typeface="Wingdings" pitchFamily="36"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7200900" cy="1485900"/>
          </a:xfrm>
        </p:spPr>
        <p:txBody>
          <a:bodyPr>
            <a:normAutofit/>
          </a:bodyPr>
          <a:lstStyle/>
          <a:p>
            <a:r>
              <a:rPr lang="en-US" dirty="0">
                <a:solidFill>
                  <a:srgbClr val="000099"/>
                </a:solidFill>
                <a:latin typeface="Insula" pitchFamily="66" charset="0"/>
              </a:rPr>
              <a:t>President Lincoln’s Plan</a:t>
            </a:r>
            <a:br>
              <a:rPr lang="en-US" dirty="0">
                <a:solidFill>
                  <a:srgbClr val="000099"/>
                </a:solidFill>
                <a:latin typeface="Insula" pitchFamily="66" charset="0"/>
              </a:rPr>
            </a:br>
            <a:endParaRPr lang="en-US" dirty="0"/>
          </a:p>
        </p:txBody>
      </p:sp>
      <p:sp>
        <p:nvSpPr>
          <p:cNvPr id="3" name="Content Placeholder 2"/>
          <p:cNvSpPr>
            <a:spLocks noGrp="1"/>
          </p:cNvSpPr>
          <p:nvPr>
            <p:ph idx="1"/>
          </p:nvPr>
        </p:nvSpPr>
        <p:spPr>
          <a:xfrm>
            <a:off x="514350" y="1676400"/>
            <a:ext cx="8229600" cy="4830763"/>
          </a:xfrm>
        </p:spPr>
        <p:txBody>
          <a:bodyPr>
            <a:normAutofit/>
          </a:bodyPr>
          <a:lstStyle/>
          <a:p>
            <a:pPr marL="682625" lvl="1" indent="0" eaLnBrk="1" hangingPunct="1">
              <a:spcBef>
                <a:spcPct val="50000"/>
              </a:spcBef>
              <a:buClr>
                <a:srgbClr val="000099"/>
              </a:buClr>
              <a:buSzPct val="80000"/>
              <a:buNone/>
            </a:pPr>
            <a:r>
              <a:rPr lang="en-US" sz="2800" dirty="0" smtClean="0"/>
              <a:t>Details…</a:t>
            </a:r>
          </a:p>
          <a:p>
            <a:pPr marL="1022350" lvl="1" indent="-339725" eaLnBrk="1" hangingPunct="1">
              <a:spcBef>
                <a:spcPct val="50000"/>
              </a:spcBef>
              <a:buClr>
                <a:srgbClr val="000099"/>
              </a:buClr>
              <a:buSzPct val="80000"/>
              <a:buFont typeface="DavysOtherDingbats" pitchFamily="2" charset="0"/>
              <a:buChar char="*"/>
            </a:pPr>
            <a:r>
              <a:rPr lang="en-US" sz="2800" i="0" dirty="0" smtClean="0"/>
              <a:t>The US Government will </a:t>
            </a:r>
            <a:r>
              <a:rPr lang="en-US" sz="2800" i="0" u="sng" dirty="0" smtClean="0"/>
              <a:t>PARDON</a:t>
            </a:r>
            <a:r>
              <a:rPr lang="en-US" sz="2800" i="0" dirty="0" smtClean="0"/>
              <a:t> </a:t>
            </a:r>
            <a:r>
              <a:rPr lang="en-US" sz="2800" i="0" dirty="0"/>
              <a:t>all </a:t>
            </a:r>
            <a:r>
              <a:rPr lang="en-US" sz="2800" i="0" dirty="0" smtClean="0"/>
              <a:t>confederates </a:t>
            </a:r>
            <a:r>
              <a:rPr lang="en-US" sz="2800" i="0" u="sng" dirty="0" smtClean="0"/>
              <a:t>except the high </a:t>
            </a:r>
            <a:r>
              <a:rPr lang="en-US" sz="2800" i="0" u="sng" dirty="0"/>
              <a:t>ranking </a:t>
            </a:r>
            <a:r>
              <a:rPr lang="en-US" sz="2800" i="0" u="sng" dirty="0" smtClean="0"/>
              <a:t>officials</a:t>
            </a:r>
            <a:r>
              <a:rPr lang="en-US" sz="2800" i="0" dirty="0" smtClean="0"/>
              <a:t>.</a:t>
            </a:r>
            <a:endParaRPr lang="en-US" sz="2800" i="0" dirty="0"/>
          </a:p>
          <a:p>
            <a:pPr marL="1022350" lvl="1" indent="-339725" eaLnBrk="1" hangingPunct="1">
              <a:spcBef>
                <a:spcPct val="50000"/>
              </a:spcBef>
              <a:buClr>
                <a:srgbClr val="000099"/>
              </a:buClr>
              <a:buSzPct val="80000"/>
              <a:buFont typeface="DavysOtherDingbats" pitchFamily="2" charset="0"/>
              <a:buChar char="*"/>
            </a:pPr>
            <a:r>
              <a:rPr lang="en-US" sz="2800" i="0" dirty="0" smtClean="0"/>
              <a:t>All of those who receive a pardon will:</a:t>
            </a:r>
            <a:endParaRPr lang="en-US" sz="2800" i="0" dirty="0" smtClean="0"/>
          </a:p>
          <a:p>
            <a:pPr marL="1479550" lvl="2" indent="-339725">
              <a:spcBef>
                <a:spcPct val="50000"/>
              </a:spcBef>
              <a:buClr>
                <a:srgbClr val="000099"/>
              </a:buClr>
              <a:buSzPct val="80000"/>
              <a:buFont typeface="DavysOtherDingbats" pitchFamily="2" charset="0"/>
              <a:buChar char="*"/>
            </a:pPr>
            <a:r>
              <a:rPr lang="en-US" sz="2600" i="0" u="sng" dirty="0"/>
              <a:t>S</a:t>
            </a:r>
            <a:r>
              <a:rPr lang="en-US" sz="2600" i="0" u="sng" dirty="0" smtClean="0"/>
              <a:t>wear </a:t>
            </a:r>
            <a:r>
              <a:rPr lang="en-US" sz="2600" i="0" u="sng" dirty="0" smtClean="0"/>
              <a:t>allegiance </a:t>
            </a:r>
            <a:r>
              <a:rPr lang="en-US" sz="2600" i="0" dirty="0" smtClean="0"/>
              <a:t>to the Union </a:t>
            </a:r>
          </a:p>
          <a:p>
            <a:pPr marL="1479550" lvl="2" indent="-339725">
              <a:spcBef>
                <a:spcPct val="50000"/>
              </a:spcBef>
              <a:buClr>
                <a:srgbClr val="000099"/>
              </a:buClr>
              <a:buSzPct val="80000"/>
              <a:buFont typeface="DavysOtherDingbats" pitchFamily="2" charset="0"/>
              <a:buChar char="*"/>
            </a:pPr>
            <a:r>
              <a:rPr lang="en-US" sz="2600" i="0" dirty="0" smtClean="0"/>
              <a:t>AND</a:t>
            </a:r>
          </a:p>
          <a:p>
            <a:pPr marL="1479550" lvl="2" indent="-339725">
              <a:spcBef>
                <a:spcPct val="50000"/>
              </a:spcBef>
              <a:buClr>
                <a:srgbClr val="000099"/>
              </a:buClr>
              <a:buSzPct val="80000"/>
              <a:buFont typeface="DavysOtherDingbats" pitchFamily="2" charset="0"/>
              <a:buChar char="*"/>
            </a:pPr>
            <a:r>
              <a:rPr lang="en-US" sz="2600" i="0" u="sng" dirty="0" smtClean="0"/>
              <a:t>Would promise to obey the laws</a:t>
            </a:r>
          </a:p>
          <a:p>
            <a:endParaRPr lang="en-US" sz="3600" dirty="0"/>
          </a:p>
        </p:txBody>
      </p:sp>
    </p:spTree>
    <p:extLst>
      <p:ext uri="{BB962C8B-B14F-4D97-AF65-F5344CB8AC3E}">
        <p14:creationId xmlns:p14="http://schemas.microsoft.com/office/powerpoint/2010/main" val="28624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09571" name="Text Box 3"/>
          <p:cNvSpPr txBox="1">
            <a:spLocks noChangeArrowheads="1"/>
          </p:cNvSpPr>
          <p:nvPr/>
        </p:nvSpPr>
        <p:spPr bwMode="auto">
          <a:xfrm>
            <a:off x="381000" y="2286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Hayes Prevails</a:t>
            </a:r>
          </a:p>
        </p:txBody>
      </p:sp>
      <p:pic>
        <p:nvPicPr>
          <p:cNvPr id="80900" name="Picture 4" descr="pol_cartoon-1876 election-1"/>
          <p:cNvPicPr>
            <a:picLocks noChangeAspect="1" noChangeArrowheads="1"/>
          </p:cNvPicPr>
          <p:nvPr/>
        </p:nvPicPr>
        <p:blipFill>
          <a:blip r:embed="rId2" cstate="print">
            <a:lum bright="-6000" contrast="6000"/>
          </a:blip>
          <a:srcRect l="1021" r="1021" b="793"/>
          <a:stretch>
            <a:fillRect/>
          </a:stretch>
        </p:blipFill>
        <p:spPr bwMode="auto">
          <a:xfrm>
            <a:off x="2286000" y="1143000"/>
            <a:ext cx="4608513" cy="5334000"/>
          </a:xfrm>
          <a:prstGeom prst="rect">
            <a:avLst/>
          </a:prstGeom>
          <a:noFill/>
          <a:ln w="9525">
            <a:solidFill>
              <a:srgbClr val="F02E00"/>
            </a:solid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08547" name="Text Box 3"/>
          <p:cNvSpPr txBox="1">
            <a:spLocks noChangeArrowheads="1"/>
          </p:cNvSpPr>
          <p:nvPr/>
        </p:nvSpPr>
        <p:spPr bwMode="auto">
          <a:xfrm>
            <a:off x="381000" y="2286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400" i="1">
                <a:solidFill>
                  <a:srgbClr val="000099"/>
                </a:solidFill>
                <a:latin typeface="Insula" pitchFamily="66" charset="0"/>
              </a:rPr>
              <a:t>Alas, the Woes of Childhood…</a:t>
            </a:r>
          </a:p>
        </p:txBody>
      </p:sp>
      <p:pic>
        <p:nvPicPr>
          <p:cNvPr id="81924" name="Picture 5" descr="pol_cartoon-1876 election-2"/>
          <p:cNvPicPr>
            <a:picLocks noChangeAspect="1" noChangeArrowheads="1"/>
          </p:cNvPicPr>
          <p:nvPr/>
        </p:nvPicPr>
        <p:blipFill>
          <a:blip r:embed="rId2" cstate="print">
            <a:lum bright="-6000" contrast="6000"/>
          </a:blip>
          <a:srcRect l="2000" t="3818" r="2000" b="2328"/>
          <a:stretch>
            <a:fillRect/>
          </a:stretch>
        </p:blipFill>
        <p:spPr bwMode="auto">
          <a:xfrm>
            <a:off x="2209800" y="1392237"/>
            <a:ext cx="4137025" cy="4343400"/>
          </a:xfrm>
          <a:prstGeom prst="rect">
            <a:avLst/>
          </a:prstGeom>
          <a:noFill/>
          <a:ln w="9525">
            <a:solidFill>
              <a:srgbClr val="F02E00"/>
            </a:solidFill>
            <a:miter lim="800000"/>
            <a:headEnd/>
            <a:tailEnd/>
          </a:ln>
        </p:spPr>
      </p:pic>
      <p:sp>
        <p:nvSpPr>
          <p:cNvPr id="81925" name="Text Box 6"/>
          <p:cNvSpPr txBox="1">
            <a:spLocks noChangeArrowheads="1"/>
          </p:cNvSpPr>
          <p:nvPr/>
        </p:nvSpPr>
        <p:spPr bwMode="auto">
          <a:xfrm>
            <a:off x="533400" y="5730875"/>
            <a:ext cx="8305800" cy="822325"/>
          </a:xfrm>
          <a:prstGeom prst="rect">
            <a:avLst/>
          </a:prstGeom>
          <a:noFill/>
          <a:ln w="9525">
            <a:noFill/>
            <a:miter lim="800000"/>
            <a:headEnd/>
            <a:tailEnd/>
          </a:ln>
        </p:spPr>
        <p:txBody>
          <a:bodyPr>
            <a:spAutoFit/>
          </a:bodyPr>
          <a:lstStyle/>
          <a:p>
            <a:pPr algn="ctr" eaLnBrk="1" hangingPunct="1">
              <a:spcBef>
                <a:spcPct val="50000"/>
              </a:spcBef>
              <a:buClr>
                <a:srgbClr val="D30A05"/>
              </a:buClr>
              <a:buFont typeface="Wingdings" pitchFamily="36" charset="2"/>
              <a:buNone/>
            </a:pPr>
            <a:r>
              <a:rPr lang="en-US" b="0">
                <a:solidFill>
                  <a:schemeClr val="tx1"/>
                </a:solidFill>
              </a:rPr>
              <a:t>Sammy Tilden</a:t>
            </a:r>
            <a:r>
              <a:rPr lang="en-US" b="0" i="1">
                <a:solidFill>
                  <a:schemeClr val="tx1"/>
                </a:solidFill>
              </a:rPr>
              <a:t>—Boo-Hoo!  Ruthy Hayes’s got my Presidency, and he won’t give it to me!</a:t>
            </a:r>
            <a:endParaRPr lang="en-US" b="0" i="1">
              <a:solidFill>
                <a:schemeClr val="tx1"/>
              </a:solidFill>
              <a:sym typeface="Wingdings" pitchFamily="36" charset="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90115" name="Text Box 3"/>
          <p:cNvSpPr txBox="1">
            <a:spLocks noChangeArrowheads="1"/>
          </p:cNvSpPr>
          <p:nvPr/>
        </p:nvSpPr>
        <p:spPr bwMode="auto">
          <a:xfrm>
            <a:off x="381000" y="304800"/>
            <a:ext cx="8382000" cy="13716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200">
                <a:solidFill>
                  <a:srgbClr val="000099"/>
                </a:solidFill>
                <a:latin typeface="Insula" pitchFamily="66" charset="0"/>
              </a:rPr>
              <a:t>A Political Crisis:  The “Compromise” of 1877</a:t>
            </a:r>
          </a:p>
        </p:txBody>
      </p:sp>
      <p:pic>
        <p:nvPicPr>
          <p:cNvPr id="82948" name="Picture 7" descr="Inauguration12w"/>
          <p:cNvPicPr>
            <a:picLocks noChangeAspect="1" noChangeArrowheads="1"/>
          </p:cNvPicPr>
          <p:nvPr/>
        </p:nvPicPr>
        <p:blipFill>
          <a:blip r:embed="rId2" cstate="print">
            <a:lum contrast="6000"/>
          </a:blip>
          <a:srcRect l="9703" t="36000" r="11424" b="6667"/>
          <a:stretch>
            <a:fillRect/>
          </a:stretch>
        </p:blipFill>
        <p:spPr bwMode="auto">
          <a:xfrm>
            <a:off x="2438400" y="1828800"/>
            <a:ext cx="4540250" cy="46482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99"/>
                </a:solidFill>
                <a:latin typeface="Insula" pitchFamily="66" charset="0"/>
              </a:rPr>
              <a:t>President Lincoln’s Plan</a:t>
            </a:r>
            <a:br>
              <a:rPr lang="en-US" dirty="0">
                <a:solidFill>
                  <a:srgbClr val="000099"/>
                </a:solidFill>
                <a:latin typeface="Insula" pitchFamily="66" charset="0"/>
              </a:rPr>
            </a:br>
            <a:endParaRPr lang="en-US" dirty="0"/>
          </a:p>
        </p:txBody>
      </p:sp>
      <p:sp>
        <p:nvSpPr>
          <p:cNvPr id="3" name="Content Placeholder 2"/>
          <p:cNvSpPr>
            <a:spLocks noGrp="1"/>
          </p:cNvSpPr>
          <p:nvPr>
            <p:ph idx="1"/>
          </p:nvPr>
        </p:nvSpPr>
        <p:spPr>
          <a:xfrm>
            <a:off x="1030536" y="1905000"/>
            <a:ext cx="7200900" cy="3581400"/>
          </a:xfrm>
        </p:spPr>
        <p:txBody>
          <a:bodyPr>
            <a:noAutofit/>
          </a:bodyPr>
          <a:lstStyle/>
          <a:p>
            <a:pPr marL="342900" lvl="1" indent="-342900">
              <a:buFontTx/>
              <a:buChar char="•"/>
            </a:pPr>
            <a:r>
              <a:rPr lang="en-US" sz="2400" i="0" dirty="0" smtClean="0"/>
              <a:t>Lincoln’s plan was seen as being very </a:t>
            </a:r>
            <a:r>
              <a:rPr lang="en-US" sz="2400" i="0" u="sng" dirty="0" smtClean="0"/>
              <a:t>LENIENT</a:t>
            </a:r>
          </a:p>
          <a:p>
            <a:pPr marL="342900" lvl="1" indent="-342900">
              <a:buFontTx/>
              <a:buChar char="•"/>
            </a:pPr>
            <a:endParaRPr lang="en-US" sz="2400" i="0" dirty="0"/>
          </a:p>
          <a:p>
            <a:pPr marL="342900" lvl="1" indent="-342900">
              <a:buFontTx/>
              <a:buChar char="•"/>
            </a:pPr>
            <a:r>
              <a:rPr lang="en-US" sz="2400" i="0" dirty="0" smtClean="0"/>
              <a:t>Lincoln said the </a:t>
            </a:r>
            <a:r>
              <a:rPr lang="en-US" sz="2400" i="0" u="sng" dirty="0" smtClean="0"/>
              <a:t>states</a:t>
            </a:r>
            <a:r>
              <a:rPr lang="en-US" sz="2400" i="0" dirty="0" smtClean="0"/>
              <a:t> had never rebelled, that </a:t>
            </a:r>
            <a:r>
              <a:rPr lang="en-US" sz="2400" i="0" u="sng" dirty="0" smtClean="0"/>
              <a:t>individuals</a:t>
            </a:r>
            <a:r>
              <a:rPr lang="en-US" sz="2400" i="0" dirty="0" smtClean="0"/>
              <a:t> had rebelled and </a:t>
            </a:r>
            <a:r>
              <a:rPr lang="en-US" sz="2400" i="0" dirty="0"/>
              <a:t>h</a:t>
            </a:r>
            <a:r>
              <a:rPr lang="en-US" sz="2400" i="0" dirty="0" smtClean="0"/>
              <a:t>e </a:t>
            </a:r>
            <a:r>
              <a:rPr lang="en-US" sz="2400" i="0" dirty="0" smtClean="0"/>
              <a:t>(the President) could </a:t>
            </a:r>
            <a:r>
              <a:rPr lang="en-US" sz="2400" i="0" u="sng" dirty="0" smtClean="0"/>
              <a:t>pardon individuals</a:t>
            </a:r>
          </a:p>
          <a:p>
            <a:pPr marL="342900" lvl="1" indent="-342900">
              <a:buFontTx/>
              <a:buChar char="•"/>
            </a:pPr>
            <a:endParaRPr lang="en-US" sz="2400" i="0" dirty="0"/>
          </a:p>
          <a:p>
            <a:pPr marL="342900" lvl="1" indent="-342900">
              <a:buFontTx/>
              <a:buChar char="•"/>
            </a:pPr>
            <a:r>
              <a:rPr lang="en-US" sz="2400" i="0" dirty="0" smtClean="0"/>
              <a:t>When </a:t>
            </a:r>
            <a:r>
              <a:rPr lang="en-US" sz="2400" i="0" u="sng" dirty="0"/>
              <a:t>10% of the voting population</a:t>
            </a:r>
            <a:r>
              <a:rPr lang="en-US" sz="2400" i="0" dirty="0"/>
              <a:t> in the 1860 </a:t>
            </a:r>
            <a:r>
              <a:rPr lang="en-US" sz="2400" i="0" u="sng" dirty="0"/>
              <a:t>election had </a:t>
            </a:r>
            <a:r>
              <a:rPr lang="en-US" sz="2400" i="0" u="sng" dirty="0" smtClean="0"/>
              <a:t>sworn allegiance </a:t>
            </a:r>
            <a:r>
              <a:rPr lang="en-US" sz="2400" i="0" dirty="0" smtClean="0"/>
              <a:t>then a new government could be formed and members elected to </a:t>
            </a:r>
            <a:r>
              <a:rPr lang="en-US" sz="2400" i="0" u="sng" dirty="0" smtClean="0"/>
              <a:t>Congress</a:t>
            </a:r>
            <a:r>
              <a:rPr lang="en-US" sz="2400" i="0" dirty="0" smtClean="0"/>
              <a:t>. </a:t>
            </a:r>
            <a:endParaRPr lang="en-US" sz="2400" i="0" dirty="0"/>
          </a:p>
          <a:p>
            <a:endParaRPr lang="en-US" sz="3200" dirty="0"/>
          </a:p>
        </p:txBody>
      </p:sp>
    </p:spTree>
    <p:extLst>
      <p:ext uri="{BB962C8B-B14F-4D97-AF65-F5344CB8AC3E}">
        <p14:creationId xmlns:p14="http://schemas.microsoft.com/office/powerpoint/2010/main" val="50022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304800"/>
            <a:ext cx="8305800" cy="457200"/>
          </a:xfrm>
          <a:prstGeom prst="rect">
            <a:avLst/>
          </a:prstGeom>
          <a:noFill/>
          <a:ln w="9525">
            <a:noFill/>
            <a:miter lim="800000"/>
            <a:headEnd/>
            <a:tailEnd/>
          </a:ln>
        </p:spPr>
        <p:txBody>
          <a:bodyPr>
            <a:spAutoFit/>
          </a:bodyPr>
          <a:lstStyle/>
          <a:p>
            <a:pPr eaLnBrk="1" hangingPunct="1">
              <a:spcBef>
                <a:spcPct val="50000"/>
              </a:spcBef>
            </a:pPr>
            <a:endParaRPr lang="en-US" b="0">
              <a:solidFill>
                <a:schemeClr val="tx1"/>
              </a:solidFill>
              <a:latin typeface="Arial" charset="0"/>
            </a:endParaRPr>
          </a:p>
        </p:txBody>
      </p:sp>
      <p:sp>
        <p:nvSpPr>
          <p:cNvPr id="111619" name="Text Box 3"/>
          <p:cNvSpPr txBox="1">
            <a:spLocks noChangeArrowheads="1"/>
          </p:cNvSpPr>
          <p:nvPr/>
        </p:nvSpPr>
        <p:spPr bwMode="auto">
          <a:xfrm>
            <a:off x="381000" y="30480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dirty="0">
                <a:solidFill>
                  <a:srgbClr val="000099"/>
                </a:solidFill>
                <a:latin typeface="Insula" pitchFamily="66" charset="0"/>
              </a:rPr>
              <a:t>President Lincoln’s Plan</a:t>
            </a:r>
          </a:p>
        </p:txBody>
      </p:sp>
      <p:sp>
        <p:nvSpPr>
          <p:cNvPr id="111621" name="Text Box 5"/>
          <p:cNvSpPr txBox="1">
            <a:spLocks noChangeArrowheads="1"/>
          </p:cNvSpPr>
          <p:nvPr/>
        </p:nvSpPr>
        <p:spPr bwMode="auto">
          <a:xfrm>
            <a:off x="362639" y="1374737"/>
            <a:ext cx="4419600" cy="5262979"/>
          </a:xfrm>
          <a:prstGeom prst="rect">
            <a:avLst/>
          </a:prstGeom>
          <a:noFill/>
          <a:ln w="9525">
            <a:noFill/>
            <a:miter lim="800000"/>
            <a:headEnd/>
            <a:tailEnd/>
          </a:ln>
        </p:spPr>
        <p:txBody>
          <a:bodyPr wrap="square">
            <a:spAutoFit/>
          </a:bodyPr>
          <a:lstStyle/>
          <a:p>
            <a:pPr marL="339725" indent="-339725" eaLnBrk="1" hangingPunct="1">
              <a:spcBef>
                <a:spcPct val="50000"/>
              </a:spcBef>
              <a:buClr>
                <a:srgbClr val="D30A05"/>
              </a:buClr>
              <a:buFont typeface="Wingdings" pitchFamily="36" charset="2"/>
              <a:buChar char="«"/>
            </a:pPr>
            <a:r>
              <a:rPr lang="en-US" sz="2800" b="0" dirty="0" smtClean="0">
                <a:solidFill>
                  <a:schemeClr val="tx1"/>
                </a:solidFill>
                <a:sym typeface="Wingdings" pitchFamily="36" charset="2"/>
              </a:rPr>
              <a:t>LA</a:t>
            </a:r>
            <a:r>
              <a:rPr lang="en-US" sz="2800" b="0" dirty="0">
                <a:solidFill>
                  <a:schemeClr val="tx1"/>
                </a:solidFill>
                <a:sym typeface="Wingdings" pitchFamily="36" charset="2"/>
              </a:rPr>
              <a:t>, TN, </a:t>
            </a:r>
            <a:r>
              <a:rPr lang="en-US" sz="2800" b="0" dirty="0" smtClean="0">
                <a:solidFill>
                  <a:schemeClr val="tx1"/>
                </a:solidFill>
                <a:sym typeface="Wingdings" pitchFamily="36" charset="2"/>
              </a:rPr>
              <a:t>AR, VA approved the plan</a:t>
            </a:r>
          </a:p>
          <a:p>
            <a:pPr marL="339725" indent="-339725" eaLnBrk="1" hangingPunct="1">
              <a:spcBef>
                <a:spcPct val="50000"/>
              </a:spcBef>
              <a:buClr>
                <a:srgbClr val="D30A05"/>
              </a:buClr>
              <a:buFont typeface="Wingdings" pitchFamily="36" charset="2"/>
              <a:buChar char="«"/>
            </a:pPr>
            <a:endParaRPr lang="en-US" sz="2800" b="0" dirty="0">
              <a:solidFill>
                <a:schemeClr val="tx1"/>
              </a:solidFill>
              <a:sym typeface="Wingdings" pitchFamily="36" charset="2"/>
            </a:endParaRPr>
          </a:p>
          <a:p>
            <a:pPr marL="339725" indent="-339725" eaLnBrk="1" hangingPunct="1">
              <a:spcBef>
                <a:spcPct val="50000"/>
              </a:spcBef>
              <a:buClr>
                <a:srgbClr val="D30A05"/>
              </a:buClr>
              <a:buFont typeface="Wingdings" pitchFamily="36" charset="2"/>
              <a:buChar char="«"/>
            </a:pPr>
            <a:r>
              <a:rPr lang="en-US" sz="2800" b="0" dirty="0" smtClean="0">
                <a:solidFill>
                  <a:schemeClr val="tx1"/>
                </a:solidFill>
                <a:sym typeface="Wingdings" pitchFamily="36" charset="2"/>
              </a:rPr>
              <a:t>After Lincoln was assassinated </a:t>
            </a:r>
            <a:r>
              <a:rPr lang="en-US" sz="2800" b="0" u="sng" dirty="0" smtClean="0">
                <a:solidFill>
                  <a:schemeClr val="tx1"/>
                </a:solidFill>
                <a:sym typeface="Wingdings" pitchFamily="36" charset="2"/>
              </a:rPr>
              <a:t>President Johnson</a:t>
            </a:r>
            <a:r>
              <a:rPr lang="en-US" sz="2800" b="0" dirty="0" smtClean="0">
                <a:solidFill>
                  <a:schemeClr val="tx1"/>
                </a:solidFill>
                <a:sym typeface="Wingdings" pitchFamily="36" charset="2"/>
              </a:rPr>
              <a:t> took up the plan</a:t>
            </a:r>
          </a:p>
          <a:p>
            <a:pPr marL="339725" indent="-339725" eaLnBrk="1" hangingPunct="1">
              <a:spcBef>
                <a:spcPct val="50000"/>
              </a:spcBef>
              <a:buClr>
                <a:srgbClr val="D30A05"/>
              </a:buClr>
              <a:buFont typeface="Wingdings" pitchFamily="36" charset="2"/>
              <a:buChar char="«"/>
            </a:pPr>
            <a:endParaRPr lang="en-US" sz="2800" b="0" dirty="0">
              <a:solidFill>
                <a:schemeClr val="tx1"/>
              </a:solidFill>
              <a:sym typeface="Wingdings" pitchFamily="36" charset="2"/>
            </a:endParaRPr>
          </a:p>
          <a:p>
            <a:pPr marL="339725" indent="-339725" eaLnBrk="1" hangingPunct="1">
              <a:spcBef>
                <a:spcPct val="50000"/>
              </a:spcBef>
              <a:buClr>
                <a:srgbClr val="D30A05"/>
              </a:buClr>
              <a:buFont typeface="Wingdings" pitchFamily="36" charset="2"/>
              <a:buChar char="«"/>
            </a:pPr>
            <a:r>
              <a:rPr lang="en-US" sz="2800" b="0" dirty="0" smtClean="0">
                <a:solidFill>
                  <a:schemeClr val="tx1"/>
                </a:solidFill>
                <a:sym typeface="Wingdings" pitchFamily="36" charset="2"/>
              </a:rPr>
              <a:t>But before Lincoln died…</a:t>
            </a:r>
            <a:endParaRPr lang="en-US" sz="2800" b="0" dirty="0">
              <a:solidFill>
                <a:schemeClr val="tx1"/>
              </a:solidFill>
              <a:sym typeface="Wingdings" pitchFamily="36" charset="2"/>
            </a:endParaRPr>
          </a:p>
        </p:txBody>
      </p:sp>
      <p:pic>
        <p:nvPicPr>
          <p:cNvPr id="17413" name="Picture 6" descr="Abe Lincoln-3"/>
          <p:cNvPicPr>
            <a:picLocks noChangeAspect="1" noChangeArrowheads="1"/>
          </p:cNvPicPr>
          <p:nvPr/>
        </p:nvPicPr>
        <p:blipFill>
          <a:blip r:embed="rId2" cstate="print"/>
          <a:srcRect r="2180"/>
          <a:stretch>
            <a:fillRect/>
          </a:stretch>
        </p:blipFill>
        <p:spPr bwMode="auto">
          <a:xfrm>
            <a:off x="5638800" y="1828800"/>
            <a:ext cx="3276600" cy="3905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3473</TotalTime>
  <Words>1451</Words>
  <Application>Microsoft Office PowerPoint</Application>
  <PresentationFormat>On-screen Show (4:3)</PresentationFormat>
  <Paragraphs>281</Paragraphs>
  <Slides>72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ＭＳ Ｐゴシック</vt:lpstr>
      <vt:lpstr>Arial</vt:lpstr>
      <vt:lpstr>Arial Black</vt:lpstr>
      <vt:lpstr>Calibri</vt:lpstr>
      <vt:lpstr>Comic Sans MS</vt:lpstr>
      <vt:lpstr>DavysOtherDingbats</vt:lpstr>
      <vt:lpstr>Franklin Gothic Book</vt:lpstr>
      <vt:lpstr>Insula</vt:lpstr>
      <vt:lpstr>Wingdings</vt:lpstr>
      <vt:lpstr>Crop</vt:lpstr>
      <vt:lpstr>PowerPoint Presentation</vt:lpstr>
      <vt:lpstr>PowerPoint Presentation</vt:lpstr>
      <vt:lpstr>PowerPoint Presentation</vt:lpstr>
      <vt:lpstr>PowerPoint Presentation</vt:lpstr>
      <vt:lpstr>PowerPoint Presentation</vt:lpstr>
      <vt:lpstr>Opposed By…</vt:lpstr>
      <vt:lpstr>President Lincoln’s Plan </vt:lpstr>
      <vt:lpstr>President Lincoln’s Plan </vt:lpstr>
      <vt:lpstr>PowerPoint Presentation</vt:lpstr>
      <vt:lpstr>PowerPoint Presentation</vt:lpstr>
      <vt:lpstr>PowerPoint Presentation</vt:lpstr>
      <vt:lpstr>PowerPoint Presentation</vt:lpstr>
      <vt:lpstr>PowerPoint Presentation</vt:lpstr>
      <vt:lpstr>PowerPoint Presentation</vt:lpstr>
      <vt:lpstr>Presidential Reconstruction</vt:lpstr>
      <vt:lpstr>PowerPoint Presentation</vt:lpstr>
      <vt:lpstr>Presidential Reconstruction</vt:lpstr>
      <vt:lpstr>PowerPoint Presentation</vt:lpstr>
      <vt:lpstr>What happened to the plan?</vt:lpstr>
      <vt:lpstr>PowerPoint Presentation</vt:lpstr>
      <vt:lpstr>PowerPoint Presentation</vt:lpstr>
      <vt:lpstr>PowerPoint Presentation</vt:lpstr>
      <vt:lpstr>Black Codes/ Reconstruction Videos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Horace Greeley HS     Chappaqua, 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(1865-1876)</dc:title>
  <dc:creator>Susan M. Pojer</dc:creator>
  <cp:lastModifiedBy>Kalen Perry</cp:lastModifiedBy>
  <cp:revision>251</cp:revision>
  <cp:lastPrinted>1601-01-01T00:00:00Z</cp:lastPrinted>
  <dcterms:created xsi:type="dcterms:W3CDTF">2005-01-02T21:30:52Z</dcterms:created>
  <dcterms:modified xsi:type="dcterms:W3CDTF">2018-05-16T17:52:49Z</dcterms:modified>
</cp:coreProperties>
</file>